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39" r:id="rId1"/>
  </p:sldMasterIdLst>
  <p:notesMasterIdLst>
    <p:notesMasterId r:id="rId15"/>
  </p:notesMasterIdLst>
  <p:sldIdLst>
    <p:sldId id="256" r:id="rId2"/>
    <p:sldId id="257" r:id="rId3"/>
    <p:sldId id="259" r:id="rId4"/>
    <p:sldId id="263" r:id="rId5"/>
    <p:sldId id="260" r:id="rId6"/>
    <p:sldId id="266" r:id="rId7"/>
    <p:sldId id="277" r:id="rId8"/>
    <p:sldId id="261" r:id="rId9"/>
    <p:sldId id="269" r:id="rId10"/>
    <p:sldId id="278" r:id="rId11"/>
    <p:sldId id="262" r:id="rId12"/>
    <p:sldId id="276" r:id="rId13"/>
    <p:sldId id="258" r:id="rId14"/>
  </p:sldIdLst>
  <p:sldSz cx="12192000" cy="6858000"/>
  <p:notesSz cx="6858000" cy="9144000"/>
  <p:embeddedFontLst>
    <p:embeddedFont>
      <p:font typeface="庞门正道标题体" panose="02010600030101010101" charset="-122"/>
      <p:regular r:id="rId16"/>
    </p:embeddedFont>
    <p:embeddedFont>
      <p:font typeface="思源黑体 CN Bold" panose="02010600030101010101" charset="-122"/>
      <p:bold r:id="rId17"/>
    </p:embeddedFont>
    <p:embeddedFont>
      <p:font typeface="思源黑体 CN Light" panose="02010600030101010101" charset="-122"/>
      <p:regular r:id="rId18"/>
    </p:embeddedFont>
    <p:embeddedFont>
      <p:font typeface="思源黑体 CN Regular" panose="02010600030101010101" charset="-122"/>
      <p:regular r:id="rId19"/>
    </p:embeddedFont>
    <p:embeddedFont>
      <p:font typeface="等线" panose="02010600030101010101" pitchFamily="2" charset="-122"/>
      <p:regular r:id="rId20"/>
      <p:bold r:id="rId21"/>
    </p:embeddedFont>
    <p:embeddedFont>
      <p:font typeface="华文中宋" panose="02010600040101010101" pitchFamily="2" charset="-122"/>
      <p:regular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2932"/>
    <a:srgbClr val="E47F4B"/>
    <a:srgbClr val="1D3532"/>
    <a:srgbClr val="1E2F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71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4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系列 2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1D353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FE-4671-AA3C-93550820A2AD}"/>
              </c:ext>
            </c:extLst>
          </c:dPt>
          <c:dPt>
            <c:idx val="1"/>
            <c:bubble3D val="0"/>
            <c:spPr>
              <a:solidFill>
                <a:schemeClr val="accent1">
                  <a:lumMod val="5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FE-4671-AA3C-93550820A2AD}"/>
              </c:ext>
            </c:extLst>
          </c:dPt>
          <c:dPt>
            <c:idx val="2"/>
            <c:bubble3D val="0"/>
            <c:spPr>
              <a:solidFill>
                <a:srgbClr val="1E2F3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FE-4671-AA3C-93550820A2AD}"/>
              </c:ext>
            </c:extLst>
          </c:dPt>
          <c:dPt>
            <c:idx val="3"/>
            <c:bubble3D val="0"/>
            <c:explosion val="9"/>
            <c:spPr>
              <a:solidFill>
                <a:srgbClr val="E47F4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FE-4671-AA3C-93550820A2AD}"/>
              </c:ext>
            </c:extLst>
          </c:dPt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FE-4671-AA3C-93550820A2A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2400">
          <a:solidFill>
            <a:schemeClr val="bg1"/>
          </a:solidFill>
          <a:latin typeface="思源黑体 CN Bold" panose="020B0800000000000000" pitchFamily="34" charset="-122"/>
          <a:ea typeface="思源黑体 CN Bold" panose="020B0800000000000000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g>
</file>

<file path=ppt/media/image3.jp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D2E35B-36D5-48C3-BF7E-9D4A5CB17B10}" type="datetimeFigureOut">
              <a:rPr lang="zh-CN" altLang="en-US" smtClean="0"/>
              <a:t>2025-06-11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E7F582-D86A-42C4-8DF2-88868D968D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950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E7F582-D86A-42C4-8DF2-88868D968DE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6703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  <a:prstGeom prst="rect">
            <a:avLst/>
          </a:prstGeom>
        </p:spPr>
        <p:txBody>
          <a:bodyPr anchor="t">
            <a:normAutofit/>
          </a:bodyPr>
          <a:lstStyle>
            <a:lvl1pPr algn="l">
              <a:defRPr sz="5400"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2000">
                <a:latin typeface="思源黑体 CN Regular" panose="020B0500000000000000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2700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252963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4949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870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  <a:prstGeom prst="rect">
            <a:avLst/>
          </a:prstGeom>
        </p:spPr>
        <p:txBody>
          <a:bodyPr anchor="b"/>
          <a:lstStyle>
            <a:lvl1pPr>
              <a:defRPr sz="6000"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1183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573531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  <a:lvl2pPr>
              <a:defRPr>
                <a:latin typeface="思源黑体 CN Regular" panose="020B0500000000000000" pitchFamily="34" charset="-122"/>
              </a:defRPr>
            </a:lvl2pPr>
            <a:lvl3pPr>
              <a:defRPr>
                <a:latin typeface="思源黑体 CN Regular" panose="020B0500000000000000" pitchFamily="34" charset="-122"/>
              </a:defRPr>
            </a:lvl3pPr>
            <a:lvl4pPr>
              <a:defRPr>
                <a:latin typeface="思源黑体 CN Regular" panose="020B0500000000000000" pitchFamily="34" charset="-122"/>
              </a:defRPr>
            </a:lvl4pPr>
            <a:lvl5pPr>
              <a:defRPr>
                <a:latin typeface="思源黑体 CN Regular" panose="020B0500000000000000" pitchFamily="34" charset="-122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150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278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3561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思源黑体 CN Regular" panose="020B0500000000000000" pitchFamily="34" charset="-122"/>
              </a:defRPr>
            </a:lvl1pPr>
            <a:lvl2pPr>
              <a:defRPr sz="2800">
                <a:latin typeface="思源黑体 CN Regular" panose="020B0500000000000000" pitchFamily="34" charset="-122"/>
              </a:defRPr>
            </a:lvl2pPr>
            <a:lvl3pPr>
              <a:defRPr sz="2400">
                <a:latin typeface="思源黑体 CN Regular" panose="020B0500000000000000" pitchFamily="34" charset="-122"/>
              </a:defRPr>
            </a:lvl3pPr>
            <a:lvl4pPr>
              <a:defRPr sz="2000">
                <a:latin typeface="思源黑体 CN Regular" panose="020B0500000000000000" pitchFamily="34" charset="-122"/>
              </a:defRPr>
            </a:lvl4pPr>
            <a:lvl5pPr>
              <a:defRPr sz="2000">
                <a:latin typeface="思源黑体 CN Regular" panose="020B0500000000000000" pitchFamily="34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850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  <a:prstGeom prst="rect">
            <a:avLst/>
          </a:prstGeom>
        </p:spPr>
        <p:txBody>
          <a:bodyPr anchor="b"/>
          <a:lstStyle>
            <a:lvl1pPr>
              <a:defRPr sz="3200">
                <a:latin typeface="思源黑体 CN Regular" panose="020B0500000000000000" pitchFamily="34" charset="-122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思源黑体 CN Regular" panose="020B05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2F3E8B1C-86EF-43CF-8304-249481088644}" type="datetimeFigureOut">
              <a:rPr lang="en-US" smtClean="0"/>
              <a:pPr/>
              <a:t>6/11/2025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思源黑体 CN Regular" panose="020B0500000000000000" pitchFamily="34" charset="-122"/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0408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77733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479833C7-FDE4-4657-B0B1-32BE833C24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ABE7C0B-A2D9-4202-A524-532DA2E2D5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511AE639-FE34-4FE3-8600-01AB7A763B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3"/>
          <a:stretch/>
        </p:blipFill>
        <p:spPr>
          <a:xfrm flipH="1">
            <a:off x="20" y="10"/>
            <a:ext cx="12191979" cy="685798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390A6CF8-BCFF-434A-BB06-F18C3A942318}"/>
              </a:ext>
            </a:extLst>
          </p:cNvPr>
          <p:cNvSpPr/>
          <p:nvPr/>
        </p:nvSpPr>
        <p:spPr>
          <a:xfrm>
            <a:off x="0" y="-10"/>
            <a:ext cx="1219200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rgbClr val="202932">
                  <a:alpha val="51000"/>
                </a:srgb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AB04FB20-9C65-4CB9-83A5-9CB93056576F}"/>
              </a:ext>
            </a:extLst>
          </p:cNvPr>
          <p:cNvSpPr/>
          <p:nvPr/>
        </p:nvSpPr>
        <p:spPr>
          <a:xfrm>
            <a:off x="-1770151" y="-2000846"/>
            <a:ext cx="7216834" cy="721683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50D70B3-C2D8-484B-8D75-3CAAA0115545}"/>
              </a:ext>
            </a:extLst>
          </p:cNvPr>
          <p:cNvSpPr txBox="1"/>
          <p:nvPr/>
        </p:nvSpPr>
        <p:spPr>
          <a:xfrm>
            <a:off x="1028699" y="1915226"/>
            <a:ext cx="8026841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extrusionH="31750"/>
          </a:bodyPr>
          <a:lstStyle/>
          <a:p>
            <a:pPr algn="dist"/>
            <a:r>
              <a:rPr lang="zh-CN" altLang="en-US" sz="8000" spc="600" dirty="0">
                <a:solidFill>
                  <a:srgbClr val="E47F4B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实训室管理系统</a:t>
            </a:r>
          </a:p>
        </p:txBody>
      </p: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D5792876-EB05-40CC-9F1F-6935C162302E}"/>
              </a:ext>
            </a:extLst>
          </p:cNvPr>
          <p:cNvCxnSpPr/>
          <p:nvPr/>
        </p:nvCxnSpPr>
        <p:spPr>
          <a:xfrm>
            <a:off x="4714132" y="3176924"/>
            <a:ext cx="1712068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rgbClr val="E47F4B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7BB6259F-2907-4123-8893-98354B4AEA5D}"/>
              </a:ext>
            </a:extLst>
          </p:cNvPr>
          <p:cNvCxnSpPr>
            <a:cxnSpLocks/>
          </p:cNvCxnSpPr>
          <p:nvPr/>
        </p:nvCxnSpPr>
        <p:spPr>
          <a:xfrm>
            <a:off x="2341880" y="1705415"/>
            <a:ext cx="1749682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255747D1-C60A-4C2F-BBCF-C42350D41653}"/>
              </a:ext>
            </a:extLst>
          </p:cNvPr>
          <p:cNvCxnSpPr>
            <a:cxnSpLocks/>
          </p:cNvCxnSpPr>
          <p:nvPr/>
        </p:nvCxnSpPr>
        <p:spPr>
          <a:xfrm>
            <a:off x="4714132" y="1915226"/>
            <a:ext cx="590145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accent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97631428-A0B8-450A-8EDD-C89A0F878EA7}"/>
              </a:ext>
            </a:extLst>
          </p:cNvPr>
          <p:cNvCxnSpPr>
            <a:cxnSpLocks/>
          </p:cNvCxnSpPr>
          <p:nvPr/>
        </p:nvCxnSpPr>
        <p:spPr>
          <a:xfrm>
            <a:off x="719083" y="3336978"/>
            <a:ext cx="2417379" cy="0"/>
          </a:xfrm>
          <a:prstGeom prst="line">
            <a:avLst/>
          </a:prstGeom>
          <a:ln w="25400">
            <a:gradFill flip="none" rotWithShape="1"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100000">
                  <a:schemeClr val="bg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ADD8C4F-2260-40D3-A78B-1641D73CD913}"/>
              </a:ext>
            </a:extLst>
          </p:cNvPr>
          <p:cNvSpPr txBox="1"/>
          <p:nvPr/>
        </p:nvSpPr>
        <p:spPr>
          <a:xfrm>
            <a:off x="1028700" y="3591627"/>
            <a:ext cx="53975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200" spc="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Grade Management System</a:t>
            </a:r>
            <a:endParaRPr lang="zh-CN" altLang="en-US" sz="1200" spc="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7F28B20C-BB77-410C-97B8-BC8F06F3DF2A}"/>
              </a:ext>
            </a:extLst>
          </p:cNvPr>
          <p:cNvSpPr/>
          <p:nvPr/>
        </p:nvSpPr>
        <p:spPr>
          <a:xfrm>
            <a:off x="1130299" y="5465870"/>
            <a:ext cx="2714045" cy="344895"/>
          </a:xfrm>
          <a:prstGeom prst="roundRect">
            <a:avLst>
              <a:gd name="adj" fmla="val 50000"/>
            </a:avLst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spc="30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汇报人：李林朔</a:t>
            </a:r>
          </a:p>
        </p:txBody>
      </p:sp>
      <p:sp>
        <p:nvSpPr>
          <p:cNvPr id="33" name="Isosceles Triangle 29">
            <a:extLst>
              <a:ext uri="{FF2B5EF4-FFF2-40B4-BE49-F238E27FC236}">
                <a16:creationId xmlns:a16="http://schemas.microsoft.com/office/drawing/2014/main" id="{5D9C59AB-517B-4E7A-9653-7B25D178347F}"/>
              </a:ext>
            </a:extLst>
          </p:cNvPr>
          <p:cNvSpPr/>
          <p:nvPr/>
        </p:nvSpPr>
        <p:spPr>
          <a:xfrm rot="16200000">
            <a:off x="11430570" y="167998"/>
            <a:ext cx="524989" cy="567076"/>
          </a:xfrm>
          <a:prstGeom prst="triangl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 Regular" panose="020B0500000000000000" pitchFamily="34" charset="-122"/>
              <a:ea typeface="+mn-ea"/>
              <a:cs typeface="+mn-cs"/>
            </a:endParaRPr>
          </a:p>
        </p:txBody>
      </p:sp>
      <p:sp>
        <p:nvSpPr>
          <p:cNvPr id="43" name="Circle: Hollow 33">
            <a:extLst>
              <a:ext uri="{FF2B5EF4-FFF2-40B4-BE49-F238E27FC236}">
                <a16:creationId xmlns:a16="http://schemas.microsoft.com/office/drawing/2014/main" id="{ACFFCFD0-9735-42D8-A511-6159295C89E0}"/>
              </a:ext>
            </a:extLst>
          </p:cNvPr>
          <p:cNvSpPr/>
          <p:nvPr/>
        </p:nvSpPr>
        <p:spPr>
          <a:xfrm>
            <a:off x="11074253" y="5910061"/>
            <a:ext cx="1517796" cy="1517796"/>
          </a:xfrm>
          <a:prstGeom prst="donut">
            <a:avLst>
              <a:gd name="adj" fmla="val 4046"/>
            </a:avLst>
          </a:prstGeom>
          <a:solidFill>
            <a:srgbClr val="E47F4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+mn-ea"/>
              <a:cs typeface="+mn-cs"/>
            </a:endParaRPr>
          </a:p>
        </p:txBody>
      </p:sp>
      <p:sp>
        <p:nvSpPr>
          <p:cNvPr id="44" name="Circle: Hollow 34">
            <a:extLst>
              <a:ext uri="{FF2B5EF4-FFF2-40B4-BE49-F238E27FC236}">
                <a16:creationId xmlns:a16="http://schemas.microsoft.com/office/drawing/2014/main" id="{2A445B39-24F1-46FD-AE98-E22564D23FCC}"/>
              </a:ext>
            </a:extLst>
          </p:cNvPr>
          <p:cNvSpPr/>
          <p:nvPr/>
        </p:nvSpPr>
        <p:spPr>
          <a:xfrm>
            <a:off x="10926391" y="6279848"/>
            <a:ext cx="295724" cy="295724"/>
          </a:xfrm>
          <a:prstGeom prst="donu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思源黑体 CN Regular" panose="020B0500000000000000" pitchFamily="34" charset="-122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39054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CA26B0-4BE6-EE99-94EC-A4F1917006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3340E46D-D72B-FAED-21BF-8CE9BEDF9FA3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7942E867-963F-97F0-450A-24D9EDAD72D1}"/>
              </a:ext>
            </a:extLst>
          </p:cNvPr>
          <p:cNvSpPr/>
          <p:nvPr/>
        </p:nvSpPr>
        <p:spPr>
          <a:xfrm>
            <a:off x="-494518" y="5347688"/>
            <a:ext cx="2984035" cy="2984035"/>
          </a:xfrm>
          <a:prstGeom prst="ellipse">
            <a:avLst/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4327A460-D680-4914-34D8-CCBFA99BEBC6}"/>
              </a:ext>
            </a:extLst>
          </p:cNvPr>
          <p:cNvSpPr/>
          <p:nvPr/>
        </p:nvSpPr>
        <p:spPr>
          <a:xfrm>
            <a:off x="848977" y="474005"/>
            <a:ext cx="452513" cy="452513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2ECE7B01-2A69-B9D6-6A57-A587BE2B49A5}"/>
              </a:ext>
            </a:extLst>
          </p:cNvPr>
          <p:cNvSpPr txBox="1"/>
          <p:nvPr/>
        </p:nvSpPr>
        <p:spPr>
          <a:xfrm>
            <a:off x="997500" y="533395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应用效果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650BF7A4-6055-9F56-FB71-DEEA00DF691E}"/>
              </a:ext>
            </a:extLst>
          </p:cNvPr>
          <p:cNvSpPr/>
          <p:nvPr/>
        </p:nvSpPr>
        <p:spPr>
          <a:xfrm>
            <a:off x="11861865" y="6481064"/>
            <a:ext cx="717281" cy="717281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90FED01-2893-807A-E938-D7A8B3995DE1}"/>
              </a:ext>
            </a:extLst>
          </p:cNvPr>
          <p:cNvGrpSpPr/>
          <p:nvPr/>
        </p:nvGrpSpPr>
        <p:grpSpPr>
          <a:xfrm>
            <a:off x="10892464" y="314414"/>
            <a:ext cx="901117" cy="218981"/>
            <a:chOff x="10155891" y="109347"/>
            <a:chExt cx="1890521" cy="173822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0FDBFC27-15FD-7B04-6B92-5551D6AB443C}"/>
                </a:ext>
              </a:extLst>
            </p:cNvPr>
            <p:cNvSpPr/>
            <p:nvPr/>
          </p:nvSpPr>
          <p:spPr>
            <a:xfrm rot="16200000">
              <a:off x="10966812" y="-701574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D1C8885A-53A6-7666-58CD-C48EB157C6B8}"/>
                </a:ext>
              </a:extLst>
            </p:cNvPr>
            <p:cNvSpPr/>
            <p:nvPr/>
          </p:nvSpPr>
          <p:spPr>
            <a:xfrm rot="16200000">
              <a:off x="11188193" y="-575050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pic>
        <p:nvPicPr>
          <p:cNvPr id="12" name="屏幕录制 11">
            <a:hlinkClick r:id="" action="ppaction://media"/>
            <a:extLst>
              <a:ext uri="{FF2B5EF4-FFF2-40B4-BE49-F238E27FC236}">
                <a16:creationId xmlns:a16="http://schemas.microsoft.com/office/drawing/2014/main" id="{DE7E9F79-5EB5-9401-4E92-DD6D829F3A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80547" y="533395"/>
            <a:ext cx="2802350" cy="593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388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44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A6DE8BA-C054-4C40-98C9-CDE78DA872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34"/>
          <a:stretch/>
        </p:blipFill>
        <p:spPr>
          <a:xfrm>
            <a:off x="0" y="1"/>
            <a:ext cx="12192000" cy="696248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36428C5-8B0D-43A9-B677-C854F0D62FB3}"/>
              </a:ext>
            </a:extLst>
          </p:cNvPr>
          <p:cNvSpPr/>
          <p:nvPr/>
        </p:nvSpPr>
        <p:spPr>
          <a:xfrm>
            <a:off x="0" y="-46515"/>
            <a:ext cx="12220506" cy="7008998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6BBA3C7-BACB-4EDC-8BB4-17952164713E}"/>
              </a:ext>
            </a:extLst>
          </p:cNvPr>
          <p:cNvSpPr/>
          <p:nvPr/>
        </p:nvSpPr>
        <p:spPr>
          <a:xfrm>
            <a:off x="3337328" y="670328"/>
            <a:ext cx="5517345" cy="55173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51D0BF-B0A1-48F1-8457-9D2A496DE09B}"/>
              </a:ext>
            </a:extLst>
          </p:cNvPr>
          <p:cNvSpPr txBox="1"/>
          <p:nvPr/>
        </p:nvSpPr>
        <p:spPr>
          <a:xfrm>
            <a:off x="4103669" y="2435304"/>
            <a:ext cx="40131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总结展望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6005D2F-BAA0-4AF2-9C93-6F6481324F78}"/>
              </a:ext>
            </a:extLst>
          </p:cNvPr>
          <p:cNvSpPr txBox="1"/>
          <p:nvPr/>
        </p:nvSpPr>
        <p:spPr>
          <a:xfrm>
            <a:off x="4103669" y="3946046"/>
            <a:ext cx="4013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solidFill>
                  <a:srgbClr val="E47F4B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Summarize the outlook</a:t>
            </a:r>
            <a:endParaRPr lang="zh-CN" altLang="en-US" sz="1200" spc="600" dirty="0">
              <a:solidFill>
                <a:srgbClr val="E47F4B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7E0E8FC-8564-4AF0-8012-A85F8E26F5D0}"/>
              </a:ext>
            </a:extLst>
          </p:cNvPr>
          <p:cNvCxnSpPr>
            <a:cxnSpLocks/>
          </p:cNvCxnSpPr>
          <p:nvPr/>
        </p:nvCxnSpPr>
        <p:spPr>
          <a:xfrm>
            <a:off x="5308600" y="3632200"/>
            <a:ext cx="15748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E8D939C6-C0B5-4894-B1D2-D1F89CDCC36E}"/>
              </a:ext>
            </a:extLst>
          </p:cNvPr>
          <p:cNvSpPr/>
          <p:nvPr/>
        </p:nvSpPr>
        <p:spPr>
          <a:xfrm>
            <a:off x="7413481" y="631855"/>
            <a:ext cx="905026" cy="905026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2B32385-A124-446C-98E8-0DAB45E58C26}"/>
              </a:ext>
            </a:extLst>
          </p:cNvPr>
          <p:cNvSpPr/>
          <p:nvPr/>
        </p:nvSpPr>
        <p:spPr>
          <a:xfrm>
            <a:off x="3308822" y="4660850"/>
            <a:ext cx="1754811" cy="175481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57316ECB-FBCB-4921-9701-11B9CBE2143E}"/>
              </a:ext>
            </a:extLst>
          </p:cNvPr>
          <p:cNvSpPr/>
          <p:nvPr/>
        </p:nvSpPr>
        <p:spPr>
          <a:xfrm rot="20075835">
            <a:off x="9952755" y="-3019638"/>
            <a:ext cx="482075" cy="678767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41EB185-D8D5-46A3-964A-B02479E0CB9E}"/>
              </a:ext>
            </a:extLst>
          </p:cNvPr>
          <p:cNvSpPr/>
          <p:nvPr/>
        </p:nvSpPr>
        <p:spPr>
          <a:xfrm rot="20075835">
            <a:off x="11221087" y="4615318"/>
            <a:ext cx="95570" cy="11706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7CD7FA2-5F3F-4A8B-88B7-4AD7C977E469}"/>
              </a:ext>
            </a:extLst>
          </p:cNvPr>
          <p:cNvSpPr/>
          <p:nvPr/>
        </p:nvSpPr>
        <p:spPr>
          <a:xfrm rot="20075835">
            <a:off x="559698" y="978546"/>
            <a:ext cx="915000" cy="543746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2255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C3A7FAE-FA35-4559-AE00-9BE3F3814879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C427E56-2B2D-4B7B-B65C-6224F17E63FA}"/>
              </a:ext>
            </a:extLst>
          </p:cNvPr>
          <p:cNvGrpSpPr/>
          <p:nvPr/>
        </p:nvGrpSpPr>
        <p:grpSpPr>
          <a:xfrm>
            <a:off x="11701963" y="6381345"/>
            <a:ext cx="331082" cy="331082"/>
            <a:chOff x="11503497" y="186267"/>
            <a:chExt cx="320033" cy="320033"/>
          </a:xfrm>
          <a:solidFill>
            <a:srgbClr val="E47F4B"/>
          </a:solidFill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AF599074-C03B-43A1-A4B2-818E59792D35}"/>
                </a:ext>
              </a:extLst>
            </p:cNvPr>
            <p:cNvSpPr/>
            <p:nvPr/>
          </p:nvSpPr>
          <p:spPr>
            <a:xfrm>
              <a:off x="11503497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054C8680-C755-4243-87F3-C51286DB0D63}"/>
                </a:ext>
              </a:extLst>
            </p:cNvPr>
            <p:cNvSpPr/>
            <p:nvPr/>
          </p:nvSpPr>
          <p:spPr>
            <a:xfrm>
              <a:off x="11594935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4C540A95-4504-4CCD-88CB-129BC8F8DAF1}"/>
                </a:ext>
              </a:extLst>
            </p:cNvPr>
            <p:cNvSpPr/>
            <p:nvPr/>
          </p:nvSpPr>
          <p:spPr>
            <a:xfrm>
              <a:off x="11686373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A562BC22-9D08-41F5-B864-BAFEB1E8D4AF}"/>
                </a:ext>
              </a:extLst>
            </p:cNvPr>
            <p:cNvSpPr/>
            <p:nvPr/>
          </p:nvSpPr>
          <p:spPr>
            <a:xfrm>
              <a:off x="11777811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EE4E2D1F-1FDA-43A6-B2EF-ADCAA34455F0}"/>
                </a:ext>
              </a:extLst>
            </p:cNvPr>
            <p:cNvSpPr/>
            <p:nvPr/>
          </p:nvSpPr>
          <p:spPr>
            <a:xfrm>
              <a:off x="11503497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D5097B83-00B8-44CF-B0FB-5C065FB1CFB2}"/>
                </a:ext>
              </a:extLst>
            </p:cNvPr>
            <p:cNvSpPr/>
            <p:nvPr/>
          </p:nvSpPr>
          <p:spPr>
            <a:xfrm>
              <a:off x="11594935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61E7531-2905-429E-8C0F-3E97AC80D896}"/>
                </a:ext>
              </a:extLst>
            </p:cNvPr>
            <p:cNvSpPr/>
            <p:nvPr/>
          </p:nvSpPr>
          <p:spPr>
            <a:xfrm>
              <a:off x="11686373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10D2427-5DB7-41E7-AA86-258AD7FA20AD}"/>
                </a:ext>
              </a:extLst>
            </p:cNvPr>
            <p:cNvSpPr/>
            <p:nvPr/>
          </p:nvSpPr>
          <p:spPr>
            <a:xfrm>
              <a:off x="11777811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866F7290-ED4F-432D-ACEF-DA180E04061E}"/>
                </a:ext>
              </a:extLst>
            </p:cNvPr>
            <p:cNvSpPr/>
            <p:nvPr/>
          </p:nvSpPr>
          <p:spPr>
            <a:xfrm>
              <a:off x="11503497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48E1D5D-6558-4B88-ABBA-CECE8718A687}"/>
                </a:ext>
              </a:extLst>
            </p:cNvPr>
            <p:cNvSpPr/>
            <p:nvPr/>
          </p:nvSpPr>
          <p:spPr>
            <a:xfrm>
              <a:off x="11594935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38BC1E06-A40D-400E-BA86-2F18CE9ED15B}"/>
                </a:ext>
              </a:extLst>
            </p:cNvPr>
            <p:cNvSpPr/>
            <p:nvPr/>
          </p:nvSpPr>
          <p:spPr>
            <a:xfrm>
              <a:off x="11686373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5996733D-366A-4B76-8FEB-FDEFC7805E4B}"/>
                </a:ext>
              </a:extLst>
            </p:cNvPr>
            <p:cNvSpPr/>
            <p:nvPr/>
          </p:nvSpPr>
          <p:spPr>
            <a:xfrm>
              <a:off x="11777811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F82F1C53-F063-4297-8B76-81F7D2422517}"/>
                </a:ext>
              </a:extLst>
            </p:cNvPr>
            <p:cNvSpPr/>
            <p:nvPr/>
          </p:nvSpPr>
          <p:spPr>
            <a:xfrm>
              <a:off x="11503497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7175053F-DBDB-4B87-8E94-90275E45ABBB}"/>
                </a:ext>
              </a:extLst>
            </p:cNvPr>
            <p:cNvSpPr/>
            <p:nvPr/>
          </p:nvSpPr>
          <p:spPr>
            <a:xfrm>
              <a:off x="11594935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FA02AACF-07E4-41BF-8C2B-0594E18C9411}"/>
                </a:ext>
              </a:extLst>
            </p:cNvPr>
            <p:cNvSpPr/>
            <p:nvPr/>
          </p:nvSpPr>
          <p:spPr>
            <a:xfrm>
              <a:off x="11686373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EB7610BC-F615-455B-A850-6ECE63F296E3}"/>
                </a:ext>
              </a:extLst>
            </p:cNvPr>
            <p:cNvSpPr/>
            <p:nvPr/>
          </p:nvSpPr>
          <p:spPr>
            <a:xfrm>
              <a:off x="11777811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sp>
        <p:nvSpPr>
          <p:cNvPr id="3" name="矩形 2">
            <a:extLst>
              <a:ext uri="{FF2B5EF4-FFF2-40B4-BE49-F238E27FC236}">
                <a16:creationId xmlns:a16="http://schemas.microsoft.com/office/drawing/2014/main" id="{55709D22-5408-467C-BF1F-1D19110705D3}"/>
              </a:ext>
            </a:extLst>
          </p:cNvPr>
          <p:cNvSpPr/>
          <p:nvPr/>
        </p:nvSpPr>
        <p:spPr>
          <a:xfrm>
            <a:off x="0" y="-93031"/>
            <a:ext cx="3738105" cy="695103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0B2FFC64-DE90-4602-9982-256661E26C51}"/>
              </a:ext>
            </a:extLst>
          </p:cNvPr>
          <p:cNvSpPr/>
          <p:nvPr/>
        </p:nvSpPr>
        <p:spPr>
          <a:xfrm>
            <a:off x="1328703" y="863600"/>
            <a:ext cx="9563100" cy="5372664"/>
          </a:xfrm>
          <a:prstGeom prst="roundRect">
            <a:avLst>
              <a:gd name="adj" fmla="val 6023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586771-C2F0-40D0-830C-11662BF965F1}"/>
              </a:ext>
            </a:extLst>
          </p:cNvPr>
          <p:cNvSpPr txBox="1"/>
          <p:nvPr/>
        </p:nvSpPr>
        <p:spPr>
          <a:xfrm>
            <a:off x="1998323" y="1521268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rgbClr val="202932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总结展望</a:t>
            </a:r>
          </a:p>
        </p:txBody>
      </p:sp>
      <p:sp>
        <p:nvSpPr>
          <p:cNvPr id="2" name="平行四边形 1">
            <a:extLst>
              <a:ext uri="{FF2B5EF4-FFF2-40B4-BE49-F238E27FC236}">
                <a16:creationId xmlns:a16="http://schemas.microsoft.com/office/drawing/2014/main" id="{933CC5C3-4135-40D8-B9B6-365AF5280CB8}"/>
              </a:ext>
            </a:extLst>
          </p:cNvPr>
          <p:cNvSpPr/>
          <p:nvPr/>
        </p:nvSpPr>
        <p:spPr>
          <a:xfrm>
            <a:off x="1519013" y="1208054"/>
            <a:ext cx="529498" cy="636379"/>
          </a:xfrm>
          <a:prstGeom prst="parallelogram">
            <a:avLst>
              <a:gd name="adj" fmla="val 2979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02932"/>
              </a:solidFill>
              <a:latin typeface="思源黑体 CN Regular" panose="020B0500000000000000" pitchFamily="34" charset="-122"/>
            </a:endParaRPr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18E49EC9-EE3C-4CF4-B1C2-541EA793ABD8}"/>
              </a:ext>
            </a:extLst>
          </p:cNvPr>
          <p:cNvSpPr/>
          <p:nvPr/>
        </p:nvSpPr>
        <p:spPr>
          <a:xfrm>
            <a:off x="2071223" y="1208054"/>
            <a:ext cx="132408" cy="246221"/>
          </a:xfrm>
          <a:prstGeom prst="parallelogram">
            <a:avLst>
              <a:gd name="adj" fmla="val 417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02932"/>
              </a:solidFill>
              <a:latin typeface="思源黑体 CN Regular" panose="020B0500000000000000" pitchFamily="34" charset="-122"/>
            </a:endParaRPr>
          </a:p>
        </p:txBody>
      </p:sp>
      <p:sp>
        <p:nvSpPr>
          <p:cNvPr id="26" name="平行四边形 25">
            <a:extLst>
              <a:ext uri="{FF2B5EF4-FFF2-40B4-BE49-F238E27FC236}">
                <a16:creationId xmlns:a16="http://schemas.microsoft.com/office/drawing/2014/main" id="{AA481369-FB05-4C3F-AD99-38D95F3AF1F8}"/>
              </a:ext>
            </a:extLst>
          </p:cNvPr>
          <p:cNvSpPr/>
          <p:nvPr/>
        </p:nvSpPr>
        <p:spPr>
          <a:xfrm>
            <a:off x="2241291" y="1208054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02932"/>
              </a:solidFill>
              <a:latin typeface="思源黑体 CN Regular" panose="020B0500000000000000" pitchFamily="34" charset="-122"/>
            </a:endParaRPr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2C853E26-B1AD-46B9-BC58-7062DA641D2D}"/>
              </a:ext>
            </a:extLst>
          </p:cNvPr>
          <p:cNvSpPr/>
          <p:nvPr/>
        </p:nvSpPr>
        <p:spPr>
          <a:xfrm>
            <a:off x="2411360" y="1208054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rgbClr val="202932"/>
              </a:solidFill>
              <a:latin typeface="思源黑体 CN Regular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5D730B08-8EC0-4EEC-9480-314FA272D18B}"/>
              </a:ext>
            </a:extLst>
          </p:cNvPr>
          <p:cNvSpPr/>
          <p:nvPr/>
        </p:nvSpPr>
        <p:spPr>
          <a:xfrm>
            <a:off x="-226257" y="6236265"/>
            <a:ext cx="452513" cy="452513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4C5DB5A8-E7D2-4BC7-941D-A75027A59384}"/>
              </a:ext>
            </a:extLst>
          </p:cNvPr>
          <p:cNvGrpSpPr/>
          <p:nvPr/>
        </p:nvGrpSpPr>
        <p:grpSpPr>
          <a:xfrm>
            <a:off x="11037333" y="307434"/>
            <a:ext cx="901117" cy="218981"/>
            <a:chOff x="10155891" y="109347"/>
            <a:chExt cx="1890521" cy="173822"/>
          </a:xfrm>
        </p:grpSpPr>
        <p:sp>
          <p:nvSpPr>
            <p:cNvPr id="36" name="矩形: 圆角 35">
              <a:extLst>
                <a:ext uri="{FF2B5EF4-FFF2-40B4-BE49-F238E27FC236}">
                  <a16:creationId xmlns:a16="http://schemas.microsoft.com/office/drawing/2014/main" id="{A347FAE5-1814-4551-987D-74AEEC50E1F2}"/>
                </a:ext>
              </a:extLst>
            </p:cNvPr>
            <p:cNvSpPr/>
            <p:nvPr/>
          </p:nvSpPr>
          <p:spPr>
            <a:xfrm rot="16200000">
              <a:off x="10966812" y="-701574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55" name="矩形: 圆角 54">
              <a:extLst>
                <a:ext uri="{FF2B5EF4-FFF2-40B4-BE49-F238E27FC236}">
                  <a16:creationId xmlns:a16="http://schemas.microsoft.com/office/drawing/2014/main" id="{BB2E9036-261A-49BF-BD93-3F339A65E047}"/>
                </a:ext>
              </a:extLst>
            </p:cNvPr>
            <p:cNvSpPr/>
            <p:nvPr/>
          </p:nvSpPr>
          <p:spPr>
            <a:xfrm rot="16200000">
              <a:off x="11188193" y="-575050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sp>
        <p:nvSpPr>
          <p:cNvPr id="56" name="矩形 55">
            <a:extLst>
              <a:ext uri="{FF2B5EF4-FFF2-40B4-BE49-F238E27FC236}">
                <a16:creationId xmlns:a16="http://schemas.microsoft.com/office/drawing/2014/main" id="{2D530CC9-14F0-42F9-8D8E-5027B278D44F}"/>
              </a:ext>
            </a:extLst>
          </p:cNvPr>
          <p:cNvSpPr/>
          <p:nvPr/>
        </p:nvSpPr>
        <p:spPr>
          <a:xfrm>
            <a:off x="1895875" y="2840221"/>
            <a:ext cx="18158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000" kern="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核心优势总结</a:t>
            </a:r>
            <a:endParaRPr lang="zh-CN" altLang="en-US" sz="2000" kern="0" spc="120" dirty="0">
              <a:solidFill>
                <a:schemeClr val="accent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5FE185A7-2809-439A-8605-FDEC9063AFE8}"/>
              </a:ext>
            </a:extLst>
          </p:cNvPr>
          <p:cNvCxnSpPr>
            <a:cxnSpLocks/>
          </p:cNvCxnSpPr>
          <p:nvPr/>
        </p:nvCxnSpPr>
        <p:spPr>
          <a:xfrm>
            <a:off x="1998323" y="3426440"/>
            <a:ext cx="493635" cy="0"/>
          </a:xfrm>
          <a:prstGeom prst="line">
            <a:avLst/>
          </a:prstGeom>
          <a:ln w="25400">
            <a:solidFill>
              <a:srgbClr val="202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BA8853A4-8E23-457E-8AC7-CD3E3A6B877F}"/>
              </a:ext>
            </a:extLst>
          </p:cNvPr>
          <p:cNvSpPr txBox="1"/>
          <p:nvPr/>
        </p:nvSpPr>
        <p:spPr>
          <a:xfrm>
            <a:off x="1895714" y="3568746"/>
            <a:ext cx="36847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全面覆盖预约、审核、管理与统计的闭环流程。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微信小程序与后端分离，实现便捷与安全兼备。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组件化设计，便于后续功能模块扩展。</a:t>
            </a:r>
          </a:p>
          <a:p>
            <a:pPr>
              <a:buFont typeface="+mj-lt"/>
              <a:buAutoNum type="arabicPeriod"/>
            </a:pPr>
            <a:r>
              <a:rPr lang="en-US" altLang="zh-CN" sz="1200" spc="120" dirty="0" err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SpringBoot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架构清晰，业务层次分明，便于维护与优化。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用户界面友好，操作简洁直观，适合校园场景推广。</a:t>
            </a:r>
            <a:endParaRPr lang="en-US" altLang="zh-CN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EA8A24F3-5458-4D72-BDC6-4DAA226429D4}"/>
              </a:ext>
            </a:extLst>
          </p:cNvPr>
          <p:cNvSpPr/>
          <p:nvPr/>
        </p:nvSpPr>
        <p:spPr>
          <a:xfrm>
            <a:off x="6645277" y="2840221"/>
            <a:ext cx="181588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000" kern="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未来改进方向</a:t>
            </a:r>
            <a:endParaRPr lang="zh-CN" altLang="en-US" sz="2000" kern="0" spc="120" dirty="0">
              <a:solidFill>
                <a:schemeClr val="accent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416080A3-2A0D-4A45-8BD3-D1DEA7BBD7CA}"/>
              </a:ext>
            </a:extLst>
          </p:cNvPr>
          <p:cNvCxnSpPr>
            <a:cxnSpLocks/>
          </p:cNvCxnSpPr>
          <p:nvPr/>
        </p:nvCxnSpPr>
        <p:spPr>
          <a:xfrm>
            <a:off x="6747725" y="3426440"/>
            <a:ext cx="493635" cy="0"/>
          </a:xfrm>
          <a:prstGeom prst="line">
            <a:avLst/>
          </a:prstGeom>
          <a:ln w="25400">
            <a:solidFill>
              <a:srgbClr val="202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736071CA-98F9-4F0E-9468-E362F0DB3519}"/>
              </a:ext>
            </a:extLst>
          </p:cNvPr>
          <p:cNvSpPr txBox="1"/>
          <p:nvPr/>
        </p:nvSpPr>
        <p:spPr>
          <a:xfrm>
            <a:off x="6645116" y="3568746"/>
            <a:ext cx="3684781" cy="1961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集成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AI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智能推荐，基于使用习惯提供个性化实验室建议。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增加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Web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管理端界面，提升管理员跨设备操作便利性。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深度挖掘预约数据价值，实现使用趋势预测与资源优化配置。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优化缓存机制与数据库性能，提升系统并发处理能力。</a:t>
            </a:r>
          </a:p>
          <a:p>
            <a:pPr>
              <a:buFont typeface="+mj-lt"/>
              <a:buAutoNum type="arabicPeriod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引入用户行为分析，持续优化预约流程与界面体验。</a:t>
            </a:r>
            <a:endParaRPr lang="en-US" altLang="zh-CN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053BEB9-7589-44AA-9390-39849565386B}"/>
              </a:ext>
            </a:extLst>
          </p:cNvPr>
          <p:cNvCxnSpPr/>
          <p:nvPr/>
        </p:nvCxnSpPr>
        <p:spPr>
          <a:xfrm>
            <a:off x="6070600" y="2725921"/>
            <a:ext cx="0" cy="2963679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017668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>
            <a:extLst>
              <a:ext uri="{FF2B5EF4-FFF2-40B4-BE49-F238E27FC236}">
                <a16:creationId xmlns:a16="http://schemas.microsoft.com/office/drawing/2014/main" id="{0213E9E0-5C6F-44DF-AB48-04817D1CB2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63"/>
          <a:stretch/>
        </p:blipFill>
        <p:spPr>
          <a:xfrm flipH="1">
            <a:off x="20" y="10"/>
            <a:ext cx="12191979" cy="685798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32EADFD-D39E-4213-850C-03F98D3892B3}"/>
              </a:ext>
            </a:extLst>
          </p:cNvPr>
          <p:cNvSpPr/>
          <p:nvPr/>
        </p:nvSpPr>
        <p:spPr>
          <a:xfrm>
            <a:off x="-21" y="0"/>
            <a:ext cx="12192001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95000"/>
                  <a:lumOff val="5000"/>
                </a:schemeClr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13CAFEE7-3862-4386-8E97-91514471B4BD}"/>
              </a:ext>
            </a:extLst>
          </p:cNvPr>
          <p:cNvSpPr/>
          <p:nvPr/>
        </p:nvSpPr>
        <p:spPr>
          <a:xfrm>
            <a:off x="2487562" y="-1805178"/>
            <a:ext cx="7216834" cy="7216834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E3502729-ED5B-4C96-A673-A14EAA796C5C}"/>
              </a:ext>
            </a:extLst>
          </p:cNvPr>
          <p:cNvSpPr/>
          <p:nvPr/>
        </p:nvSpPr>
        <p:spPr>
          <a:xfrm>
            <a:off x="5606456" y="4972924"/>
            <a:ext cx="979046" cy="979046"/>
          </a:xfrm>
          <a:prstGeom prst="ellipse">
            <a:avLst/>
          </a:prstGeom>
          <a:gradFill flip="none" rotWithShape="1">
            <a:gsLst>
              <a:gs pos="0">
                <a:srgbClr val="E47F4B"/>
              </a:gs>
              <a:gs pos="100000">
                <a:srgbClr val="E47F4B">
                  <a:alpha val="4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939E2DB-C83F-4110-89F4-6D502778427E}"/>
              </a:ext>
            </a:extLst>
          </p:cNvPr>
          <p:cNvSpPr txBox="1"/>
          <p:nvPr/>
        </p:nvSpPr>
        <p:spPr>
          <a:xfrm>
            <a:off x="3717915" y="1852640"/>
            <a:ext cx="47561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谢谢聆听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ACDEB2A-8D4E-4005-815B-536BB5271021}"/>
              </a:ext>
            </a:extLst>
          </p:cNvPr>
          <p:cNvSpPr txBox="1"/>
          <p:nvPr/>
        </p:nvSpPr>
        <p:spPr>
          <a:xfrm>
            <a:off x="3835400" y="3275111"/>
            <a:ext cx="45212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spc="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THANKS FOR LISTENING</a:t>
            </a:r>
            <a:endParaRPr lang="zh-CN" altLang="en-US" sz="1400" spc="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901F2A9F-78B9-4A68-A55B-AE7FA95784F6}"/>
              </a:ext>
            </a:extLst>
          </p:cNvPr>
          <p:cNvSpPr/>
          <p:nvPr/>
        </p:nvSpPr>
        <p:spPr>
          <a:xfrm rot="20075835">
            <a:off x="10391632" y="1673958"/>
            <a:ext cx="179981" cy="428380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452807C0-6A23-48A3-97B8-5B5EE5B8F33F}"/>
              </a:ext>
            </a:extLst>
          </p:cNvPr>
          <p:cNvSpPr/>
          <p:nvPr/>
        </p:nvSpPr>
        <p:spPr>
          <a:xfrm rot="20075835">
            <a:off x="774395" y="-1347570"/>
            <a:ext cx="482075" cy="678767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1F8B81FC-C0C4-4EAA-A1AE-D1729A673E86}"/>
              </a:ext>
            </a:extLst>
          </p:cNvPr>
          <p:cNvSpPr/>
          <p:nvPr/>
        </p:nvSpPr>
        <p:spPr>
          <a:xfrm rot="20075835">
            <a:off x="10175824" y="-3053791"/>
            <a:ext cx="978874" cy="428380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E246B157-7158-4B25-A824-C8C0A33CB922}"/>
              </a:ext>
            </a:extLst>
          </p:cNvPr>
          <p:cNvSpPr/>
          <p:nvPr/>
        </p:nvSpPr>
        <p:spPr>
          <a:xfrm rot="20075835">
            <a:off x="1293426" y="4877114"/>
            <a:ext cx="95570" cy="11706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52306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>
            <a:extLst>
              <a:ext uri="{FF2B5EF4-FFF2-40B4-BE49-F238E27FC236}">
                <a16:creationId xmlns:a16="http://schemas.microsoft.com/office/drawing/2014/main" id="{519F53C5-6BA3-40C2-9809-F4997BEAC137}"/>
              </a:ext>
            </a:extLst>
          </p:cNvPr>
          <p:cNvPicPr>
            <a:picLocks noChangeAspect="1"/>
          </p:cNvPicPr>
          <p:nvPr/>
        </p:nvPicPr>
        <p:blipFill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9236"/>
            <a:ext cx="12220506" cy="6927236"/>
          </a:xfrm>
          <a:prstGeom prst="rect">
            <a:avLst/>
          </a:prstGeom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192CB587-0DE3-420C-9374-66F27A25ED59}"/>
              </a:ext>
            </a:extLst>
          </p:cNvPr>
          <p:cNvSpPr/>
          <p:nvPr/>
        </p:nvSpPr>
        <p:spPr>
          <a:xfrm>
            <a:off x="-14253" y="-69236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693E7DBB-6788-4066-A55E-4546A7394B0B}"/>
              </a:ext>
            </a:extLst>
          </p:cNvPr>
          <p:cNvSpPr/>
          <p:nvPr/>
        </p:nvSpPr>
        <p:spPr>
          <a:xfrm rot="10800000" flipV="1">
            <a:off x="7360936" y="-596129"/>
            <a:ext cx="5116748" cy="8617843"/>
          </a:xfrm>
          <a:prstGeom prst="parallelogram">
            <a:avLst>
              <a:gd name="adj" fmla="val 84037"/>
            </a:avLst>
          </a:prstGeom>
          <a:gradFill>
            <a:gsLst>
              <a:gs pos="0">
                <a:schemeClr val="accent1"/>
              </a:gs>
              <a:gs pos="98000">
                <a:schemeClr val="accent1">
                  <a:alpha val="44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00A27A2-DBFD-4C99-9983-2F31322FF1D1}"/>
              </a:ext>
            </a:extLst>
          </p:cNvPr>
          <p:cNvSpPr/>
          <p:nvPr/>
        </p:nvSpPr>
        <p:spPr>
          <a:xfrm rot="10800000" flipV="1">
            <a:off x="-28505" y="-596130"/>
            <a:ext cx="5116748" cy="8617843"/>
          </a:xfrm>
          <a:prstGeom prst="parallelogram">
            <a:avLst>
              <a:gd name="adj" fmla="val 84037"/>
            </a:avLst>
          </a:pr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411D94A3-C3C5-4BED-8038-184F6BC1AE50}"/>
              </a:ext>
            </a:extLst>
          </p:cNvPr>
          <p:cNvSpPr/>
          <p:nvPr/>
        </p:nvSpPr>
        <p:spPr>
          <a:xfrm rot="10800000" flipV="1">
            <a:off x="-285683" y="2729705"/>
            <a:ext cx="2529868" cy="4429851"/>
          </a:xfrm>
          <a:prstGeom prst="parallelogram">
            <a:avLst>
              <a:gd name="adj" fmla="val 92524"/>
            </a:avLst>
          </a:prstGeom>
          <a:gradFill>
            <a:gsLst>
              <a:gs pos="0">
                <a:srgbClr val="E47F4B"/>
              </a:gs>
              <a:gs pos="98000">
                <a:srgbClr val="E47F4B">
                  <a:alpha val="46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A26E7A6-5C8B-490B-9711-3FED5E0BAFDD}"/>
              </a:ext>
            </a:extLst>
          </p:cNvPr>
          <p:cNvSpPr txBox="1"/>
          <p:nvPr/>
        </p:nvSpPr>
        <p:spPr>
          <a:xfrm>
            <a:off x="3489889" y="1892429"/>
            <a:ext cx="2344610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系统功能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77DC5D6-7B00-48EF-A27F-AC1ADCDBDBC7}"/>
              </a:ext>
            </a:extLst>
          </p:cNvPr>
          <p:cNvSpPr txBox="1"/>
          <p:nvPr/>
        </p:nvSpPr>
        <p:spPr>
          <a:xfrm>
            <a:off x="3961887" y="3066415"/>
            <a:ext cx="2079429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技术实现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98A956F4-D916-4F88-86CD-8A6E584008A3}"/>
              </a:ext>
            </a:extLst>
          </p:cNvPr>
          <p:cNvSpPr txBox="1"/>
          <p:nvPr/>
        </p:nvSpPr>
        <p:spPr>
          <a:xfrm>
            <a:off x="5316843" y="5414387"/>
            <a:ext cx="1916522" cy="565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总结展望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4F7C374-E6A7-4BAD-9068-F10256478B02}"/>
              </a:ext>
            </a:extLst>
          </p:cNvPr>
          <p:cNvSpPr txBox="1"/>
          <p:nvPr/>
        </p:nvSpPr>
        <p:spPr>
          <a:xfrm>
            <a:off x="4600698" y="4240401"/>
            <a:ext cx="2115411" cy="577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zh-CN" altLang="en-US" sz="28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应用效果</a:t>
            </a:r>
          </a:p>
        </p:txBody>
      </p: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A3757F80-A98C-4598-9E73-6783B88DDE90}"/>
              </a:ext>
            </a:extLst>
          </p:cNvPr>
          <p:cNvCxnSpPr>
            <a:cxnSpLocks/>
          </p:cNvCxnSpPr>
          <p:nvPr/>
        </p:nvCxnSpPr>
        <p:spPr>
          <a:xfrm>
            <a:off x="3369328" y="2043095"/>
            <a:ext cx="0" cy="317500"/>
          </a:xfrm>
          <a:prstGeom prst="line">
            <a:avLst/>
          </a:prstGeom>
          <a:ln w="31750">
            <a:solidFill>
              <a:srgbClr val="E47F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DE158C5F-2D7F-45FB-AABC-A300C888143B}"/>
              </a:ext>
            </a:extLst>
          </p:cNvPr>
          <p:cNvCxnSpPr>
            <a:cxnSpLocks/>
          </p:cNvCxnSpPr>
          <p:nvPr/>
        </p:nvCxnSpPr>
        <p:spPr>
          <a:xfrm>
            <a:off x="3889515" y="3210208"/>
            <a:ext cx="0" cy="317500"/>
          </a:xfrm>
          <a:prstGeom prst="line">
            <a:avLst/>
          </a:prstGeom>
          <a:ln w="31750">
            <a:solidFill>
              <a:srgbClr val="E47F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4D661F2B-C5DB-4BA5-9E44-59C6FF2A5DB4}"/>
              </a:ext>
            </a:extLst>
          </p:cNvPr>
          <p:cNvCxnSpPr>
            <a:cxnSpLocks/>
          </p:cNvCxnSpPr>
          <p:nvPr/>
        </p:nvCxnSpPr>
        <p:spPr>
          <a:xfrm>
            <a:off x="4531111" y="4385788"/>
            <a:ext cx="0" cy="317500"/>
          </a:xfrm>
          <a:prstGeom prst="line">
            <a:avLst/>
          </a:prstGeom>
          <a:ln w="31750">
            <a:solidFill>
              <a:srgbClr val="E47F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833FDA0-29E3-4C3B-BCDD-D5033B02DF8F}"/>
              </a:ext>
            </a:extLst>
          </p:cNvPr>
          <p:cNvCxnSpPr>
            <a:cxnSpLocks/>
          </p:cNvCxnSpPr>
          <p:nvPr/>
        </p:nvCxnSpPr>
        <p:spPr>
          <a:xfrm>
            <a:off x="5247255" y="5566481"/>
            <a:ext cx="0" cy="317500"/>
          </a:xfrm>
          <a:prstGeom prst="line">
            <a:avLst/>
          </a:prstGeom>
          <a:ln w="31750">
            <a:solidFill>
              <a:srgbClr val="E47F4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>
            <a:extLst>
              <a:ext uri="{FF2B5EF4-FFF2-40B4-BE49-F238E27FC236}">
                <a16:creationId xmlns:a16="http://schemas.microsoft.com/office/drawing/2014/main" id="{29E3806F-8172-42D3-BABC-3183E10B4E53}"/>
              </a:ext>
            </a:extLst>
          </p:cNvPr>
          <p:cNvSpPr/>
          <p:nvPr/>
        </p:nvSpPr>
        <p:spPr>
          <a:xfrm>
            <a:off x="2416628" y="360800"/>
            <a:ext cx="705122" cy="705122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BBF6CA6-54F3-49C1-A6DD-734098B10E02}"/>
              </a:ext>
            </a:extLst>
          </p:cNvPr>
          <p:cNvSpPr txBox="1"/>
          <p:nvPr/>
        </p:nvSpPr>
        <p:spPr>
          <a:xfrm>
            <a:off x="2654299" y="483447"/>
            <a:ext cx="1508023" cy="923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/>
            </a:pPr>
            <a:r>
              <a:rPr lang="zh-CN" altLang="en-US" sz="4800" b="1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目录</a:t>
            </a:r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7E33E764-417D-4DA8-AD6C-8206C3454413}"/>
              </a:ext>
            </a:extLst>
          </p:cNvPr>
          <p:cNvCxnSpPr>
            <a:cxnSpLocks/>
          </p:cNvCxnSpPr>
          <p:nvPr/>
        </p:nvCxnSpPr>
        <p:spPr>
          <a:xfrm>
            <a:off x="4266418" y="749740"/>
            <a:ext cx="0" cy="498811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>
            <a:extLst>
              <a:ext uri="{FF2B5EF4-FFF2-40B4-BE49-F238E27FC236}">
                <a16:creationId xmlns:a16="http://schemas.microsoft.com/office/drawing/2014/main" id="{11CE5A94-204D-4318-AC40-1BC8A21416E3}"/>
              </a:ext>
            </a:extLst>
          </p:cNvPr>
          <p:cNvSpPr txBox="1"/>
          <p:nvPr/>
        </p:nvSpPr>
        <p:spPr>
          <a:xfrm>
            <a:off x="4399993" y="893657"/>
            <a:ext cx="28651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spc="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</a:t>
            </a:r>
            <a:endParaRPr lang="zh-CN" altLang="en-US" sz="2400" spc="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D0168B3E-B9CE-4645-8F42-C507723DBC8D}"/>
              </a:ext>
            </a:extLst>
          </p:cNvPr>
          <p:cNvSpPr txBox="1"/>
          <p:nvPr/>
        </p:nvSpPr>
        <p:spPr>
          <a:xfrm>
            <a:off x="3496327" y="2408187"/>
            <a:ext cx="4872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System features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BAF525F-01C0-4BD0-861D-7812771F348D}"/>
              </a:ext>
            </a:extLst>
          </p:cNvPr>
          <p:cNvSpPr txBox="1"/>
          <p:nvPr/>
        </p:nvSpPr>
        <p:spPr>
          <a:xfrm>
            <a:off x="4006292" y="3586591"/>
            <a:ext cx="4872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Technical implementation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9E704CF-4EDD-4BEC-8C63-14D59ABFA41C}"/>
              </a:ext>
            </a:extLst>
          </p:cNvPr>
          <p:cNvSpPr txBox="1"/>
          <p:nvPr/>
        </p:nvSpPr>
        <p:spPr>
          <a:xfrm>
            <a:off x="4636175" y="4764995"/>
            <a:ext cx="4872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Apply effects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4F1DF13B-C0BD-4BE8-94FD-BB8422E0A7BD}"/>
              </a:ext>
            </a:extLst>
          </p:cNvPr>
          <p:cNvSpPr txBox="1"/>
          <p:nvPr/>
        </p:nvSpPr>
        <p:spPr>
          <a:xfrm>
            <a:off x="5438859" y="5943398"/>
            <a:ext cx="487296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Summarize the outlook</a:t>
            </a:r>
            <a:endParaRPr lang="zh-CN" altLang="en-US" sz="1000" dirty="0">
              <a:solidFill>
                <a:schemeClr val="bg1">
                  <a:lumMod val="50000"/>
                </a:schemeClr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41" name="椭圆 40">
            <a:extLst>
              <a:ext uri="{FF2B5EF4-FFF2-40B4-BE49-F238E27FC236}">
                <a16:creationId xmlns:a16="http://schemas.microsoft.com/office/drawing/2014/main" id="{55BA5796-3A43-454D-87C9-DFF7AA100543}"/>
              </a:ext>
            </a:extLst>
          </p:cNvPr>
          <p:cNvSpPr/>
          <p:nvPr/>
        </p:nvSpPr>
        <p:spPr>
          <a:xfrm>
            <a:off x="11525169" y="6320528"/>
            <a:ext cx="535347" cy="535347"/>
          </a:xfrm>
          <a:prstGeom prst="ellipse">
            <a:avLst/>
          </a:prstGeom>
          <a:gradFill flip="none" rotWithShape="1">
            <a:gsLst>
              <a:gs pos="0">
                <a:srgbClr val="E47F4B"/>
              </a:gs>
              <a:gs pos="100000">
                <a:srgbClr val="E47F4B">
                  <a:alpha val="40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4981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A3E7C5F-D304-4767-80F3-89D35DFB12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5"/>
          <a:stretch/>
        </p:blipFill>
        <p:spPr>
          <a:xfrm>
            <a:off x="0" y="-14591"/>
            <a:ext cx="12192000" cy="68725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36428C5-8B0D-43A9-B677-C854F0D62FB3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6BBA3C7-BACB-4EDC-8BB4-17952164713E}"/>
              </a:ext>
            </a:extLst>
          </p:cNvPr>
          <p:cNvSpPr/>
          <p:nvPr/>
        </p:nvSpPr>
        <p:spPr>
          <a:xfrm>
            <a:off x="3337328" y="670328"/>
            <a:ext cx="5517345" cy="55173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51D0BF-B0A1-48F1-8457-9D2A496DE09B}"/>
              </a:ext>
            </a:extLst>
          </p:cNvPr>
          <p:cNvSpPr txBox="1"/>
          <p:nvPr/>
        </p:nvSpPr>
        <p:spPr>
          <a:xfrm>
            <a:off x="4103669" y="2435304"/>
            <a:ext cx="40131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系统功能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6005D2F-BAA0-4AF2-9C93-6F6481324F78}"/>
              </a:ext>
            </a:extLst>
          </p:cNvPr>
          <p:cNvSpPr txBox="1"/>
          <p:nvPr/>
        </p:nvSpPr>
        <p:spPr>
          <a:xfrm>
            <a:off x="4103669" y="3946046"/>
            <a:ext cx="4013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solidFill>
                  <a:srgbClr val="E47F4B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System features</a:t>
            </a:r>
            <a:endParaRPr lang="zh-CN" altLang="en-US" sz="1200" spc="600" dirty="0">
              <a:solidFill>
                <a:srgbClr val="E47F4B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7E0E8FC-8564-4AF0-8012-A85F8E26F5D0}"/>
              </a:ext>
            </a:extLst>
          </p:cNvPr>
          <p:cNvCxnSpPr>
            <a:cxnSpLocks/>
          </p:cNvCxnSpPr>
          <p:nvPr/>
        </p:nvCxnSpPr>
        <p:spPr>
          <a:xfrm>
            <a:off x="5308600" y="3632200"/>
            <a:ext cx="15748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E8D939C6-C0B5-4894-B1D2-D1F89CDCC36E}"/>
              </a:ext>
            </a:extLst>
          </p:cNvPr>
          <p:cNvSpPr/>
          <p:nvPr/>
        </p:nvSpPr>
        <p:spPr>
          <a:xfrm>
            <a:off x="3532771" y="631855"/>
            <a:ext cx="905026" cy="905026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2B32385-A124-446C-98E8-0DAB45E58C26}"/>
              </a:ext>
            </a:extLst>
          </p:cNvPr>
          <p:cNvSpPr/>
          <p:nvPr/>
        </p:nvSpPr>
        <p:spPr>
          <a:xfrm>
            <a:off x="7413694" y="4660850"/>
            <a:ext cx="1754811" cy="175481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57316ECB-FBCB-4921-9701-11B9CBE2143E}"/>
              </a:ext>
            </a:extLst>
          </p:cNvPr>
          <p:cNvSpPr/>
          <p:nvPr/>
        </p:nvSpPr>
        <p:spPr>
          <a:xfrm rot="20075835">
            <a:off x="9952755" y="-3019638"/>
            <a:ext cx="482075" cy="678767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41EB185-D8D5-46A3-964A-B02479E0CB9E}"/>
              </a:ext>
            </a:extLst>
          </p:cNvPr>
          <p:cNvSpPr/>
          <p:nvPr/>
        </p:nvSpPr>
        <p:spPr>
          <a:xfrm rot="20075835">
            <a:off x="11221087" y="4615318"/>
            <a:ext cx="95570" cy="11706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7CD7FA2-5F3F-4A8B-88B7-4AD7C977E469}"/>
              </a:ext>
            </a:extLst>
          </p:cNvPr>
          <p:cNvSpPr/>
          <p:nvPr/>
        </p:nvSpPr>
        <p:spPr>
          <a:xfrm rot="20075835">
            <a:off x="559698" y="978546"/>
            <a:ext cx="915000" cy="543746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0274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C3A7FAE-FA35-4559-AE00-9BE3F3814879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7C95330-78D5-43EB-8686-9733F022A659}"/>
              </a:ext>
            </a:extLst>
          </p:cNvPr>
          <p:cNvSpPr/>
          <p:nvPr/>
        </p:nvSpPr>
        <p:spPr>
          <a:xfrm>
            <a:off x="-2172140" y="-2028476"/>
            <a:ext cx="5175354" cy="51753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5D730B08-8EC0-4EEC-9480-314FA272D18B}"/>
              </a:ext>
            </a:extLst>
          </p:cNvPr>
          <p:cNvSpPr/>
          <p:nvPr/>
        </p:nvSpPr>
        <p:spPr>
          <a:xfrm>
            <a:off x="11701963" y="-398648"/>
            <a:ext cx="797296" cy="797296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586771-C2F0-40D0-830C-11662BF965F1}"/>
              </a:ext>
            </a:extLst>
          </p:cNvPr>
          <p:cNvSpPr txBox="1"/>
          <p:nvPr/>
        </p:nvSpPr>
        <p:spPr>
          <a:xfrm>
            <a:off x="459409" y="533395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bg1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系统功能</a:t>
            </a:r>
            <a:endParaRPr lang="zh-CN" altLang="en-US" sz="3600" spc="600" dirty="0">
              <a:solidFill>
                <a:schemeClr val="accent1"/>
              </a:solidFill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C427E56-2B2D-4B7B-B65C-6224F17E63FA}"/>
              </a:ext>
            </a:extLst>
          </p:cNvPr>
          <p:cNvGrpSpPr/>
          <p:nvPr/>
        </p:nvGrpSpPr>
        <p:grpSpPr>
          <a:xfrm>
            <a:off x="11557000" y="6236382"/>
            <a:ext cx="476045" cy="476045"/>
            <a:chOff x="11503497" y="186267"/>
            <a:chExt cx="320033" cy="320033"/>
          </a:xfrm>
          <a:solidFill>
            <a:srgbClr val="E47F4B"/>
          </a:solidFill>
        </p:grpSpPr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AF599074-C03B-43A1-A4B2-818E59792D35}"/>
                </a:ext>
              </a:extLst>
            </p:cNvPr>
            <p:cNvSpPr/>
            <p:nvPr/>
          </p:nvSpPr>
          <p:spPr>
            <a:xfrm>
              <a:off x="11503497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054C8680-C755-4243-87F3-C51286DB0D63}"/>
                </a:ext>
              </a:extLst>
            </p:cNvPr>
            <p:cNvSpPr/>
            <p:nvPr/>
          </p:nvSpPr>
          <p:spPr>
            <a:xfrm>
              <a:off x="11594935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1" name="椭圆 40">
              <a:extLst>
                <a:ext uri="{FF2B5EF4-FFF2-40B4-BE49-F238E27FC236}">
                  <a16:creationId xmlns:a16="http://schemas.microsoft.com/office/drawing/2014/main" id="{4C540A95-4504-4CCD-88CB-129BC8F8DAF1}"/>
                </a:ext>
              </a:extLst>
            </p:cNvPr>
            <p:cNvSpPr/>
            <p:nvPr/>
          </p:nvSpPr>
          <p:spPr>
            <a:xfrm>
              <a:off x="11686373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A562BC22-9D08-41F5-B864-BAFEB1E8D4AF}"/>
                </a:ext>
              </a:extLst>
            </p:cNvPr>
            <p:cNvSpPr/>
            <p:nvPr/>
          </p:nvSpPr>
          <p:spPr>
            <a:xfrm>
              <a:off x="11777811" y="186267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EE4E2D1F-1FDA-43A6-B2EF-ADCAA34455F0}"/>
                </a:ext>
              </a:extLst>
            </p:cNvPr>
            <p:cNvSpPr/>
            <p:nvPr/>
          </p:nvSpPr>
          <p:spPr>
            <a:xfrm>
              <a:off x="11503497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D5097B83-00B8-44CF-B0FB-5C065FB1CFB2}"/>
                </a:ext>
              </a:extLst>
            </p:cNvPr>
            <p:cNvSpPr/>
            <p:nvPr/>
          </p:nvSpPr>
          <p:spPr>
            <a:xfrm>
              <a:off x="11594935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161E7531-2905-429E-8C0F-3E97AC80D896}"/>
                </a:ext>
              </a:extLst>
            </p:cNvPr>
            <p:cNvSpPr/>
            <p:nvPr/>
          </p:nvSpPr>
          <p:spPr>
            <a:xfrm>
              <a:off x="11686373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10D2427-5DB7-41E7-AA86-258AD7FA20AD}"/>
                </a:ext>
              </a:extLst>
            </p:cNvPr>
            <p:cNvSpPr/>
            <p:nvPr/>
          </p:nvSpPr>
          <p:spPr>
            <a:xfrm>
              <a:off x="11777811" y="277705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866F7290-ED4F-432D-ACEF-DA180E04061E}"/>
                </a:ext>
              </a:extLst>
            </p:cNvPr>
            <p:cNvSpPr/>
            <p:nvPr/>
          </p:nvSpPr>
          <p:spPr>
            <a:xfrm>
              <a:off x="11503497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48E1D5D-6558-4B88-ABBA-CECE8718A687}"/>
                </a:ext>
              </a:extLst>
            </p:cNvPr>
            <p:cNvSpPr/>
            <p:nvPr/>
          </p:nvSpPr>
          <p:spPr>
            <a:xfrm>
              <a:off x="11594935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38BC1E06-A40D-400E-BA86-2F18CE9ED15B}"/>
                </a:ext>
              </a:extLst>
            </p:cNvPr>
            <p:cNvSpPr/>
            <p:nvPr/>
          </p:nvSpPr>
          <p:spPr>
            <a:xfrm>
              <a:off x="11686373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5996733D-366A-4B76-8FEB-FDEFC7805E4B}"/>
                </a:ext>
              </a:extLst>
            </p:cNvPr>
            <p:cNvSpPr/>
            <p:nvPr/>
          </p:nvSpPr>
          <p:spPr>
            <a:xfrm>
              <a:off x="11777811" y="369143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F82F1C53-F063-4297-8B76-81F7D2422517}"/>
                </a:ext>
              </a:extLst>
            </p:cNvPr>
            <p:cNvSpPr/>
            <p:nvPr/>
          </p:nvSpPr>
          <p:spPr>
            <a:xfrm>
              <a:off x="11503497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7175053F-DBDB-4B87-8E94-90275E45ABBB}"/>
                </a:ext>
              </a:extLst>
            </p:cNvPr>
            <p:cNvSpPr/>
            <p:nvPr/>
          </p:nvSpPr>
          <p:spPr>
            <a:xfrm>
              <a:off x="11594935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FA02AACF-07E4-41BF-8C2B-0594E18C9411}"/>
                </a:ext>
              </a:extLst>
            </p:cNvPr>
            <p:cNvSpPr/>
            <p:nvPr/>
          </p:nvSpPr>
          <p:spPr>
            <a:xfrm>
              <a:off x="11686373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54" name="椭圆 53">
              <a:extLst>
                <a:ext uri="{FF2B5EF4-FFF2-40B4-BE49-F238E27FC236}">
                  <a16:creationId xmlns:a16="http://schemas.microsoft.com/office/drawing/2014/main" id="{EB7610BC-F615-455B-A850-6ECE63F296E3}"/>
                </a:ext>
              </a:extLst>
            </p:cNvPr>
            <p:cNvSpPr/>
            <p:nvPr/>
          </p:nvSpPr>
          <p:spPr>
            <a:xfrm>
              <a:off x="11777811" y="460581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AFE6CE9-167D-409C-913B-8254A56B954D}"/>
              </a:ext>
            </a:extLst>
          </p:cNvPr>
          <p:cNvGrpSpPr/>
          <p:nvPr/>
        </p:nvGrpSpPr>
        <p:grpSpPr>
          <a:xfrm>
            <a:off x="4809106" y="1976494"/>
            <a:ext cx="6426560" cy="1553510"/>
            <a:chOff x="6096000" y="1976494"/>
            <a:chExt cx="5175354" cy="1553510"/>
          </a:xfrm>
        </p:grpSpPr>
        <p:cxnSp>
          <p:nvCxnSpPr>
            <p:cNvPr id="24" name="直接连接符 23">
              <a:extLst>
                <a:ext uri="{FF2B5EF4-FFF2-40B4-BE49-F238E27FC236}">
                  <a16:creationId xmlns:a16="http://schemas.microsoft.com/office/drawing/2014/main" id="{60857198-D2B2-4DA3-B364-9E33B093EEA1}"/>
                </a:ext>
              </a:extLst>
            </p:cNvPr>
            <p:cNvCxnSpPr>
              <a:cxnSpLocks/>
            </p:cNvCxnSpPr>
            <p:nvPr/>
          </p:nvCxnSpPr>
          <p:spPr>
            <a:xfrm>
              <a:off x="6188484" y="2389940"/>
              <a:ext cx="361008" cy="0"/>
            </a:xfrm>
            <a:prstGeom prst="line">
              <a:avLst/>
            </a:prstGeom>
            <a:ln w="12700" cap="sq">
              <a:solidFill>
                <a:srgbClr val="89E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25351685-6D34-4379-9692-857A496EA7BA}"/>
                </a:ext>
              </a:extLst>
            </p:cNvPr>
            <p:cNvSpPr txBox="1"/>
            <p:nvPr/>
          </p:nvSpPr>
          <p:spPr>
            <a:xfrm>
              <a:off x="6096000" y="2514341"/>
              <a:ext cx="517535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buFont typeface="Arial" panose="020B0604020202020204" pitchFamily="34" charset="0"/>
                <a:buChar char="•"/>
              </a:pP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教师账号：可进行用户、预约记录、公告和实验室的管理功能。</a:t>
              </a:r>
              <a:endPara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管理员：提供核心的账户权限修改</a:t>
              </a:r>
              <a:endPara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>
                <a:buFont typeface="Arial" panose="020B0604020202020204" pitchFamily="34" charset="0"/>
                <a:buChar char="•"/>
              </a:pPr>
              <a:endPara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  <a:p>
              <a:pPr>
                <a:buFont typeface="Arial" panose="020B0604020202020204" pitchFamily="34" charset="0"/>
                <a:buChar char="•"/>
              </a:pP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</a:rPr>
                <a:t>学生账号：提供实训室的选择及预约功能及一些附加功能。</a:t>
              </a:r>
              <a:endPara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endParaRPr>
            </a:p>
          </p:txBody>
        </p:sp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1E395CAC-78CB-46F1-97D9-6EB7ACF1167B}"/>
                </a:ext>
              </a:extLst>
            </p:cNvPr>
            <p:cNvSpPr txBox="1"/>
            <p:nvPr/>
          </p:nvSpPr>
          <p:spPr>
            <a:xfrm>
              <a:off x="6096000" y="1976494"/>
              <a:ext cx="320630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三权限管理（管理员</a:t>
              </a:r>
              <a:r>
                <a:rPr lang="en-US" altLang="zh-CN" sz="20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/</a:t>
              </a:r>
              <a:r>
                <a:rPr lang="zh-CN" altLang="en-US" sz="20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教师</a:t>
              </a:r>
              <a:r>
                <a:rPr lang="en-US" altLang="zh-CN" sz="20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/</a:t>
              </a:r>
              <a:r>
                <a:rPr lang="zh-CN" altLang="en-US" sz="2000" b="1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学生）</a:t>
              </a:r>
              <a:endParaRPr lang="zh-CN" altLang="en-US" sz="20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  <a:p>
              <a:endParaRPr lang="zh-CN" altLang="en-US" sz="2000" spc="120" dirty="0">
                <a:solidFill>
                  <a:srgbClr val="89E0FF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E0B2C478-D91B-4093-9DD9-AF07343EABAE}"/>
              </a:ext>
            </a:extLst>
          </p:cNvPr>
          <p:cNvGrpSpPr/>
          <p:nvPr/>
        </p:nvGrpSpPr>
        <p:grpSpPr>
          <a:xfrm>
            <a:off x="1129671" y="3928711"/>
            <a:ext cx="6426560" cy="1705904"/>
            <a:chOff x="6096000" y="1976494"/>
            <a:chExt cx="5175354" cy="1329267"/>
          </a:xfrm>
        </p:grpSpPr>
        <p:cxnSp>
          <p:nvCxnSpPr>
            <p:cNvPr id="36" name="直接连接符 35">
              <a:extLst>
                <a:ext uri="{FF2B5EF4-FFF2-40B4-BE49-F238E27FC236}">
                  <a16:creationId xmlns:a16="http://schemas.microsoft.com/office/drawing/2014/main" id="{2E228CB6-FE8A-4506-AFA9-1586E3E72F26}"/>
                </a:ext>
              </a:extLst>
            </p:cNvPr>
            <p:cNvCxnSpPr>
              <a:cxnSpLocks/>
            </p:cNvCxnSpPr>
            <p:nvPr/>
          </p:nvCxnSpPr>
          <p:spPr>
            <a:xfrm>
              <a:off x="6188484" y="2389940"/>
              <a:ext cx="361008" cy="0"/>
            </a:xfrm>
            <a:prstGeom prst="line">
              <a:avLst/>
            </a:prstGeom>
            <a:ln w="12700" cap="sq">
              <a:solidFill>
                <a:srgbClr val="89E0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91ED0CC2-A107-41FD-9500-3CF24434E82C}"/>
                </a:ext>
              </a:extLst>
            </p:cNvPr>
            <p:cNvSpPr txBox="1"/>
            <p:nvPr/>
          </p:nvSpPr>
          <p:spPr>
            <a:xfrm>
              <a:off x="6096000" y="2514341"/>
              <a:ext cx="5175354" cy="7914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1. </a:t>
              </a: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用户认证与权限管理：账户密码和权限匹配进入不同的系统</a:t>
              </a:r>
            </a:p>
            <a:p>
              <a:r>
                <a:rPr lang="en-US" altLang="zh-CN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2. </a:t>
              </a: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实验室管理：实验室信息展示、实验室状态管理、实验室搜索</a:t>
              </a:r>
            </a:p>
            <a:p>
              <a:r>
                <a:rPr lang="en-US" altLang="zh-CN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3. </a:t>
              </a: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预约核心功能：时间选择、实验室预约、预约冲突检测、预约状态管理</a:t>
              </a:r>
            </a:p>
            <a:p>
              <a:r>
                <a:rPr lang="en-US" altLang="zh-CN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4. </a:t>
              </a: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预约记录管理：预约详情、我的预约、预约操作、</a:t>
              </a:r>
            </a:p>
            <a:p>
              <a:r>
                <a:rPr lang="en-US" altLang="zh-CN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5. </a:t>
              </a:r>
              <a:r>
                <a:rPr lang="zh-CN" altLang="en-US" sz="1200" spc="120" dirty="0">
                  <a:solidFill>
                    <a:schemeClr val="bg1"/>
                  </a:solidFill>
                  <a:latin typeface="思源黑体 CN Light" panose="020B0300000000000000" pitchFamily="34" charset="-122"/>
                  <a:ea typeface="思源黑体 CN Light" panose="020B0300000000000000" pitchFamily="34" charset="-122"/>
                  <a:sym typeface="微软雅黑" panose="020B0503020204020204" pitchFamily="34" charset="-122"/>
                </a:rPr>
                <a:t>管理员功能：用户管理、预约审核、实验室管理及系统设置</a:t>
              </a: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901D326C-F6AC-493F-96DC-ED2BE67D7100}"/>
                </a:ext>
              </a:extLst>
            </p:cNvPr>
            <p:cNvSpPr txBox="1"/>
            <p:nvPr/>
          </p:nvSpPr>
          <p:spPr>
            <a:xfrm>
              <a:off x="6096000" y="1976494"/>
              <a:ext cx="21908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spc="120" dirty="0">
                  <a:solidFill>
                    <a:schemeClr val="bg1"/>
                  </a:solidFill>
                  <a:latin typeface="华文中宋" panose="02010600040101010101" pitchFamily="2" charset="-122"/>
                  <a:ea typeface="华文中宋" panose="02010600040101010101" pitchFamily="2" charset="-122"/>
                  <a:sym typeface="微软雅黑" panose="020B0503020204020204" pitchFamily="34" charset="-122"/>
                </a:rPr>
                <a:t>核心功能模块</a:t>
              </a:r>
              <a:endParaRPr lang="zh-CN" altLang="en-US" sz="2000" spc="120" dirty="0">
                <a:solidFill>
                  <a:srgbClr val="89E0FF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3AEE5E8-9625-4F38-AA07-DD530544E5DA}"/>
              </a:ext>
            </a:extLst>
          </p:cNvPr>
          <p:cNvGrpSpPr/>
          <p:nvPr/>
        </p:nvGrpSpPr>
        <p:grpSpPr>
          <a:xfrm>
            <a:off x="10348100" y="3617915"/>
            <a:ext cx="1074589" cy="320889"/>
            <a:chOff x="10348100" y="3617915"/>
            <a:chExt cx="1074589" cy="320889"/>
          </a:xfrm>
        </p:grpSpPr>
        <p:sp>
          <p:nvSpPr>
            <p:cNvPr id="9" name="平行四边形 8">
              <a:extLst>
                <a:ext uri="{FF2B5EF4-FFF2-40B4-BE49-F238E27FC236}">
                  <a16:creationId xmlns:a16="http://schemas.microsoft.com/office/drawing/2014/main" id="{0A91432E-84F9-48FC-A910-F9E0499282C2}"/>
                </a:ext>
              </a:extLst>
            </p:cNvPr>
            <p:cNvSpPr/>
            <p:nvPr/>
          </p:nvSpPr>
          <p:spPr>
            <a:xfrm>
              <a:off x="11166012" y="3891730"/>
              <a:ext cx="127000" cy="45719"/>
            </a:xfrm>
            <a:prstGeom prst="parallelogram">
              <a:avLst>
                <a:gd name="adj" fmla="val 59724"/>
              </a:avLst>
            </a:prstGeom>
            <a:solidFill>
              <a:schemeClr val="accent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61" name="平行四边形 60">
              <a:extLst>
                <a:ext uri="{FF2B5EF4-FFF2-40B4-BE49-F238E27FC236}">
                  <a16:creationId xmlns:a16="http://schemas.microsoft.com/office/drawing/2014/main" id="{D09015DD-3165-4B15-AEF3-7B0AE4C4558E}"/>
                </a:ext>
              </a:extLst>
            </p:cNvPr>
            <p:cNvSpPr/>
            <p:nvPr/>
          </p:nvSpPr>
          <p:spPr>
            <a:xfrm>
              <a:off x="11089250" y="3890374"/>
              <a:ext cx="77750" cy="48430"/>
            </a:xfrm>
            <a:prstGeom prst="parallelogram">
              <a:avLst>
                <a:gd name="adj" fmla="val 6761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E6ED083-74FD-4D1D-BE02-F0C76A1AD8AF}"/>
                </a:ext>
              </a:extLst>
            </p:cNvPr>
            <p:cNvCxnSpPr/>
            <p:nvPr/>
          </p:nvCxnSpPr>
          <p:spPr>
            <a:xfrm>
              <a:off x="10348100" y="3920746"/>
              <a:ext cx="63976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>
              <a:extLst>
                <a:ext uri="{FF2B5EF4-FFF2-40B4-BE49-F238E27FC236}">
                  <a16:creationId xmlns:a16="http://schemas.microsoft.com/office/drawing/2014/main" id="{4E62558F-70E3-4A40-A972-AFA40807A2DD}"/>
                </a:ext>
              </a:extLst>
            </p:cNvPr>
            <p:cNvCxnSpPr>
              <a:cxnSpLocks/>
            </p:cNvCxnSpPr>
            <p:nvPr/>
          </p:nvCxnSpPr>
          <p:spPr>
            <a:xfrm>
              <a:off x="11417388" y="3617915"/>
              <a:ext cx="0" cy="2406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流程图: 手动输入 15">
              <a:extLst>
                <a:ext uri="{FF2B5EF4-FFF2-40B4-BE49-F238E27FC236}">
                  <a16:creationId xmlns:a16="http://schemas.microsoft.com/office/drawing/2014/main" id="{7A4BA8C7-19A0-47F9-9F03-6F345F8C06AC}"/>
                </a:ext>
              </a:extLst>
            </p:cNvPr>
            <p:cNvSpPr/>
            <p:nvPr/>
          </p:nvSpPr>
          <p:spPr>
            <a:xfrm rot="16200000" flipH="1">
              <a:off x="11334497" y="3847902"/>
              <a:ext cx="45719" cy="130664"/>
            </a:xfrm>
            <a:prstGeom prst="flowChartManualInpu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64" name="平行四边形 63">
              <a:extLst>
                <a:ext uri="{FF2B5EF4-FFF2-40B4-BE49-F238E27FC236}">
                  <a16:creationId xmlns:a16="http://schemas.microsoft.com/office/drawing/2014/main" id="{CC89F360-05B2-488C-ADE7-5B2E044F9CA8}"/>
                </a:ext>
              </a:extLst>
            </p:cNvPr>
            <p:cNvSpPr/>
            <p:nvPr/>
          </p:nvSpPr>
          <p:spPr>
            <a:xfrm>
              <a:off x="11012488" y="3890374"/>
              <a:ext cx="77750" cy="48430"/>
            </a:xfrm>
            <a:prstGeom prst="parallelogram">
              <a:avLst>
                <a:gd name="adj" fmla="val 6761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16BC951B-63FE-4BB7-9DC0-A42C6B9424C7}"/>
              </a:ext>
            </a:extLst>
          </p:cNvPr>
          <p:cNvGrpSpPr/>
          <p:nvPr/>
        </p:nvGrpSpPr>
        <p:grpSpPr>
          <a:xfrm>
            <a:off x="6670253" y="5997246"/>
            <a:ext cx="1074589" cy="320889"/>
            <a:chOff x="6623990" y="5719161"/>
            <a:chExt cx="1074589" cy="320889"/>
          </a:xfrm>
        </p:grpSpPr>
        <p:sp>
          <p:nvSpPr>
            <p:cNvPr id="65" name="平行四边形 64">
              <a:extLst>
                <a:ext uri="{FF2B5EF4-FFF2-40B4-BE49-F238E27FC236}">
                  <a16:creationId xmlns:a16="http://schemas.microsoft.com/office/drawing/2014/main" id="{0128FA8F-B5E6-4B7D-8608-8A1E93DCEC30}"/>
                </a:ext>
              </a:extLst>
            </p:cNvPr>
            <p:cNvSpPr/>
            <p:nvPr/>
          </p:nvSpPr>
          <p:spPr>
            <a:xfrm>
              <a:off x="7441902" y="5992976"/>
              <a:ext cx="127000" cy="45719"/>
            </a:xfrm>
            <a:prstGeom prst="parallelogram">
              <a:avLst>
                <a:gd name="adj" fmla="val 59724"/>
              </a:avLst>
            </a:prstGeom>
            <a:solidFill>
              <a:schemeClr val="accent1">
                <a:alpha val="7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66" name="平行四边形 65">
              <a:extLst>
                <a:ext uri="{FF2B5EF4-FFF2-40B4-BE49-F238E27FC236}">
                  <a16:creationId xmlns:a16="http://schemas.microsoft.com/office/drawing/2014/main" id="{2AEF6781-6B7D-46E0-A4DB-8965A9A78A1E}"/>
                </a:ext>
              </a:extLst>
            </p:cNvPr>
            <p:cNvSpPr/>
            <p:nvPr/>
          </p:nvSpPr>
          <p:spPr>
            <a:xfrm>
              <a:off x="7365140" y="5991620"/>
              <a:ext cx="77750" cy="48430"/>
            </a:xfrm>
            <a:prstGeom prst="parallelogram">
              <a:avLst>
                <a:gd name="adj" fmla="val 6761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cxnSp>
          <p:nvCxnSpPr>
            <p:cNvPr id="67" name="直接连接符 66">
              <a:extLst>
                <a:ext uri="{FF2B5EF4-FFF2-40B4-BE49-F238E27FC236}">
                  <a16:creationId xmlns:a16="http://schemas.microsoft.com/office/drawing/2014/main" id="{7038625F-5221-42E7-B871-5BA4E7D69D9D}"/>
                </a:ext>
              </a:extLst>
            </p:cNvPr>
            <p:cNvCxnSpPr/>
            <p:nvPr/>
          </p:nvCxnSpPr>
          <p:spPr>
            <a:xfrm>
              <a:off x="6623990" y="6021992"/>
              <a:ext cx="639763" cy="0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>
              <a:extLst>
                <a:ext uri="{FF2B5EF4-FFF2-40B4-BE49-F238E27FC236}">
                  <a16:creationId xmlns:a16="http://schemas.microsoft.com/office/drawing/2014/main" id="{BF1FDE33-9E42-480C-85F8-C03BB2782E0C}"/>
                </a:ext>
              </a:extLst>
            </p:cNvPr>
            <p:cNvCxnSpPr>
              <a:cxnSpLocks/>
            </p:cNvCxnSpPr>
            <p:nvPr/>
          </p:nvCxnSpPr>
          <p:spPr>
            <a:xfrm>
              <a:off x="7693278" y="5719161"/>
              <a:ext cx="0" cy="240658"/>
            </a:xfrm>
            <a:prstGeom prst="line">
              <a:avLst/>
            </a:prstGeom>
            <a:ln w="127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流程图: 手动输入 68">
              <a:extLst>
                <a:ext uri="{FF2B5EF4-FFF2-40B4-BE49-F238E27FC236}">
                  <a16:creationId xmlns:a16="http://schemas.microsoft.com/office/drawing/2014/main" id="{797BB917-0FE0-425C-9A35-63A96C498999}"/>
                </a:ext>
              </a:extLst>
            </p:cNvPr>
            <p:cNvSpPr/>
            <p:nvPr/>
          </p:nvSpPr>
          <p:spPr>
            <a:xfrm rot="16200000" flipH="1">
              <a:off x="7610387" y="5949148"/>
              <a:ext cx="45719" cy="130664"/>
            </a:xfrm>
            <a:prstGeom prst="flowChartManualInpu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0" name="平行四边形 69">
              <a:extLst>
                <a:ext uri="{FF2B5EF4-FFF2-40B4-BE49-F238E27FC236}">
                  <a16:creationId xmlns:a16="http://schemas.microsoft.com/office/drawing/2014/main" id="{B0750AE4-D1D6-4922-9049-FC8A79E6C29E}"/>
                </a:ext>
              </a:extLst>
            </p:cNvPr>
            <p:cNvSpPr/>
            <p:nvPr/>
          </p:nvSpPr>
          <p:spPr>
            <a:xfrm>
              <a:off x="7288378" y="5991620"/>
              <a:ext cx="77750" cy="48430"/>
            </a:xfrm>
            <a:prstGeom prst="parallelogram">
              <a:avLst>
                <a:gd name="adj" fmla="val 67613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sp>
        <p:nvSpPr>
          <p:cNvPr id="19" name="椭圆 18">
            <a:extLst>
              <a:ext uri="{FF2B5EF4-FFF2-40B4-BE49-F238E27FC236}">
                <a16:creationId xmlns:a16="http://schemas.microsoft.com/office/drawing/2014/main" id="{A35F3DC7-4B91-40DC-90EC-624B040449C7}"/>
              </a:ext>
            </a:extLst>
          </p:cNvPr>
          <p:cNvSpPr/>
          <p:nvPr/>
        </p:nvSpPr>
        <p:spPr>
          <a:xfrm>
            <a:off x="2995184" y="1976495"/>
            <a:ext cx="1275830" cy="127583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2" name="iconfont-1191-801512">
            <a:extLst>
              <a:ext uri="{FF2B5EF4-FFF2-40B4-BE49-F238E27FC236}">
                <a16:creationId xmlns:a16="http://schemas.microsoft.com/office/drawing/2014/main" id="{D3F7E0B4-72A7-45CB-AAA9-B7FE0B20E212}"/>
              </a:ext>
            </a:extLst>
          </p:cNvPr>
          <p:cNvSpPr/>
          <p:nvPr/>
        </p:nvSpPr>
        <p:spPr>
          <a:xfrm>
            <a:off x="3453099" y="2438301"/>
            <a:ext cx="360000" cy="360000"/>
          </a:xfrm>
          <a:custGeom>
            <a:avLst/>
            <a:gdLst>
              <a:gd name="T0" fmla="*/ 40 w 7790"/>
              <a:gd name="T1" fmla="*/ 0 h 8036"/>
              <a:gd name="T2" fmla="*/ 3458 w 7790"/>
              <a:gd name="T3" fmla="*/ 0 h 8036"/>
              <a:gd name="T4" fmla="*/ 3458 w 7790"/>
              <a:gd name="T5" fmla="*/ 3418 h 8036"/>
              <a:gd name="T6" fmla="*/ 40 w 7790"/>
              <a:gd name="T7" fmla="*/ 3418 h 8036"/>
              <a:gd name="T8" fmla="*/ 40 w 7790"/>
              <a:gd name="T9" fmla="*/ 0 h 8036"/>
              <a:gd name="T10" fmla="*/ 7790 w 7790"/>
              <a:gd name="T11" fmla="*/ 1695 h 8036"/>
              <a:gd name="T12" fmla="*/ 6170 w 7790"/>
              <a:gd name="T13" fmla="*/ 103 h 8036"/>
              <a:gd name="T14" fmla="*/ 4577 w 7790"/>
              <a:gd name="T15" fmla="*/ 1723 h 8036"/>
              <a:gd name="T16" fmla="*/ 6198 w 7790"/>
              <a:gd name="T17" fmla="*/ 3316 h 8036"/>
              <a:gd name="T18" fmla="*/ 7790 w 7790"/>
              <a:gd name="T19" fmla="*/ 1695 h 8036"/>
              <a:gd name="T20" fmla="*/ 0 w 7790"/>
              <a:gd name="T21" fmla="*/ 4618 h 8036"/>
              <a:gd name="T22" fmla="*/ 3417 w 7790"/>
              <a:gd name="T23" fmla="*/ 4618 h 8036"/>
              <a:gd name="T24" fmla="*/ 3417 w 7790"/>
              <a:gd name="T25" fmla="*/ 8036 h 8036"/>
              <a:gd name="T26" fmla="*/ 0 w 7790"/>
              <a:gd name="T27" fmla="*/ 8036 h 8036"/>
              <a:gd name="T28" fmla="*/ 0 w 7790"/>
              <a:gd name="T29" fmla="*/ 4618 h 8036"/>
              <a:gd name="T30" fmla="*/ 4353 w 7790"/>
              <a:gd name="T31" fmla="*/ 4618 h 8036"/>
              <a:gd name="T32" fmla="*/ 7770 w 7790"/>
              <a:gd name="T33" fmla="*/ 4618 h 8036"/>
              <a:gd name="T34" fmla="*/ 7770 w 7790"/>
              <a:gd name="T35" fmla="*/ 8036 h 8036"/>
              <a:gd name="T36" fmla="*/ 4353 w 7790"/>
              <a:gd name="T37" fmla="*/ 8036 h 8036"/>
              <a:gd name="T38" fmla="*/ 4353 w 7790"/>
              <a:gd name="T39" fmla="*/ 4618 h 8036"/>
              <a:gd name="T40" fmla="*/ 4353 w 7790"/>
              <a:gd name="T41" fmla="*/ 4618 h 8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790" h="8036">
                <a:moveTo>
                  <a:pt x="40" y="0"/>
                </a:moveTo>
                <a:lnTo>
                  <a:pt x="3458" y="0"/>
                </a:lnTo>
                <a:lnTo>
                  <a:pt x="3458" y="3418"/>
                </a:lnTo>
                <a:lnTo>
                  <a:pt x="40" y="3418"/>
                </a:lnTo>
                <a:lnTo>
                  <a:pt x="40" y="0"/>
                </a:lnTo>
                <a:close/>
                <a:moveTo>
                  <a:pt x="7790" y="1695"/>
                </a:moveTo>
                <a:lnTo>
                  <a:pt x="6170" y="103"/>
                </a:lnTo>
                <a:lnTo>
                  <a:pt x="4577" y="1723"/>
                </a:lnTo>
                <a:lnTo>
                  <a:pt x="6198" y="3316"/>
                </a:lnTo>
                <a:lnTo>
                  <a:pt x="7790" y="1695"/>
                </a:lnTo>
                <a:close/>
                <a:moveTo>
                  <a:pt x="0" y="4618"/>
                </a:moveTo>
                <a:lnTo>
                  <a:pt x="3417" y="4618"/>
                </a:lnTo>
                <a:lnTo>
                  <a:pt x="3417" y="8036"/>
                </a:lnTo>
                <a:lnTo>
                  <a:pt x="0" y="8036"/>
                </a:lnTo>
                <a:lnTo>
                  <a:pt x="0" y="4618"/>
                </a:lnTo>
                <a:close/>
                <a:moveTo>
                  <a:pt x="4353" y="4618"/>
                </a:moveTo>
                <a:lnTo>
                  <a:pt x="7770" y="4618"/>
                </a:lnTo>
                <a:lnTo>
                  <a:pt x="7770" y="8036"/>
                </a:lnTo>
                <a:lnTo>
                  <a:pt x="4353" y="8036"/>
                </a:lnTo>
                <a:lnTo>
                  <a:pt x="4353" y="4618"/>
                </a:lnTo>
                <a:close/>
                <a:moveTo>
                  <a:pt x="4353" y="4618"/>
                </a:move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78770B82-B797-4BA8-81BE-24EEC123DE89}"/>
              </a:ext>
            </a:extLst>
          </p:cNvPr>
          <p:cNvSpPr/>
          <p:nvPr/>
        </p:nvSpPr>
        <p:spPr>
          <a:xfrm>
            <a:off x="8332655" y="4449202"/>
            <a:ext cx="1275830" cy="127583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3" name="iconfont-11837-5649439">
            <a:extLst>
              <a:ext uri="{FF2B5EF4-FFF2-40B4-BE49-F238E27FC236}">
                <a16:creationId xmlns:a16="http://schemas.microsoft.com/office/drawing/2014/main" id="{9894FE73-4949-452C-A4CD-34CAF5E702F4}"/>
              </a:ext>
            </a:extLst>
          </p:cNvPr>
          <p:cNvSpPr/>
          <p:nvPr/>
        </p:nvSpPr>
        <p:spPr>
          <a:xfrm>
            <a:off x="8790570" y="4907117"/>
            <a:ext cx="360000" cy="360000"/>
          </a:xfrm>
          <a:custGeom>
            <a:avLst/>
            <a:gdLst>
              <a:gd name="connsiteX0" fmla="*/ 86995 w 174689"/>
              <a:gd name="connsiteY0" fmla="*/ 92077 h 156433"/>
              <a:gd name="connsiteX1" fmla="*/ 105900 w 174689"/>
              <a:gd name="connsiteY1" fmla="*/ 111300 h 156433"/>
              <a:gd name="connsiteX2" fmla="*/ 86995 w 174689"/>
              <a:gd name="connsiteY2" fmla="*/ 130535 h 156433"/>
              <a:gd name="connsiteX3" fmla="*/ 68077 w 174689"/>
              <a:gd name="connsiteY3" fmla="*/ 111300 h 156433"/>
              <a:gd name="connsiteX4" fmla="*/ 86995 w 174689"/>
              <a:gd name="connsiteY4" fmla="*/ 92077 h 156433"/>
              <a:gd name="connsiteX5" fmla="*/ 87247 w 174689"/>
              <a:gd name="connsiteY5" fmla="*/ 85677 h 156433"/>
              <a:gd name="connsiteX6" fmla="*/ 62050 w 174689"/>
              <a:gd name="connsiteY6" fmla="*/ 111320 h 156433"/>
              <a:gd name="connsiteX7" fmla="*/ 87247 w 174689"/>
              <a:gd name="connsiteY7" fmla="*/ 136950 h 156433"/>
              <a:gd name="connsiteX8" fmla="*/ 112443 w 174689"/>
              <a:gd name="connsiteY8" fmla="*/ 111320 h 156433"/>
              <a:gd name="connsiteX9" fmla="*/ 87247 w 174689"/>
              <a:gd name="connsiteY9" fmla="*/ 85677 h 156433"/>
              <a:gd name="connsiteX10" fmla="*/ 91194 w 174689"/>
              <a:gd name="connsiteY10" fmla="*/ 34990 h 156433"/>
              <a:gd name="connsiteX11" fmla="*/ 96179 w 174689"/>
              <a:gd name="connsiteY11" fmla="*/ 39537 h 156433"/>
              <a:gd name="connsiteX12" fmla="*/ 97230 w 174689"/>
              <a:gd name="connsiteY12" fmla="*/ 42531 h 156433"/>
              <a:gd name="connsiteX13" fmla="*/ 98024 w 174689"/>
              <a:gd name="connsiteY13" fmla="*/ 44915 h 156433"/>
              <a:gd name="connsiteX14" fmla="*/ 114166 w 174689"/>
              <a:gd name="connsiteY14" fmla="*/ 59765 h 156433"/>
              <a:gd name="connsiteX15" fmla="*/ 115156 w 174689"/>
              <a:gd name="connsiteY15" fmla="*/ 59728 h 156433"/>
              <a:gd name="connsiteX16" fmla="*/ 126801 w 174689"/>
              <a:gd name="connsiteY16" fmla="*/ 57981 h 156433"/>
              <a:gd name="connsiteX17" fmla="*/ 132862 w 174689"/>
              <a:gd name="connsiteY17" fmla="*/ 67905 h 156433"/>
              <a:gd name="connsiteX18" fmla="*/ 174689 w 174689"/>
              <a:gd name="connsiteY18" fmla="*/ 112297 h 156433"/>
              <a:gd name="connsiteX19" fmla="*/ 145350 w 174689"/>
              <a:gd name="connsiteY19" fmla="*/ 154196 h 156433"/>
              <a:gd name="connsiteX20" fmla="*/ 132886 w 174689"/>
              <a:gd name="connsiteY20" fmla="*/ 156201 h 156433"/>
              <a:gd name="connsiteX21" fmla="*/ 37868 w 174689"/>
              <a:gd name="connsiteY21" fmla="*/ 156433 h 156433"/>
              <a:gd name="connsiteX22" fmla="*/ 20138 w 174689"/>
              <a:gd name="connsiteY22" fmla="*/ 152265 h 156433"/>
              <a:gd name="connsiteX23" fmla="*/ 269 w 174689"/>
              <a:gd name="connsiteY23" fmla="*/ 114278 h 156433"/>
              <a:gd name="connsiteX24" fmla="*/ 1869 w 174689"/>
              <a:gd name="connsiteY24" fmla="*/ 101774 h 156433"/>
              <a:gd name="connsiteX25" fmla="*/ 14101 w 174689"/>
              <a:gd name="connsiteY25" fmla="*/ 109633 h 156433"/>
              <a:gd name="connsiteX26" fmla="*/ 18280 w 174689"/>
              <a:gd name="connsiteY26" fmla="*/ 108716 h 156433"/>
              <a:gd name="connsiteX27" fmla="*/ 53594 w 174689"/>
              <a:gd name="connsiteY27" fmla="*/ 85127 h 156433"/>
              <a:gd name="connsiteX28" fmla="*/ 53851 w 174689"/>
              <a:gd name="connsiteY28" fmla="*/ 63566 h 156433"/>
              <a:gd name="connsiteX29" fmla="*/ 52189 w 174689"/>
              <a:gd name="connsiteY29" fmla="*/ 60706 h 156433"/>
              <a:gd name="connsiteX30" fmla="*/ 49904 w 174689"/>
              <a:gd name="connsiteY30" fmla="*/ 53177 h 156433"/>
              <a:gd name="connsiteX31" fmla="*/ 59252 w 174689"/>
              <a:gd name="connsiteY31" fmla="*/ 45342 h 156433"/>
              <a:gd name="connsiteX32" fmla="*/ 91194 w 174689"/>
              <a:gd name="connsiteY32" fmla="*/ 34990 h 156433"/>
              <a:gd name="connsiteX33" fmla="*/ 101905 w 174689"/>
              <a:gd name="connsiteY33" fmla="*/ 8 h 156433"/>
              <a:gd name="connsiteX34" fmla="*/ 137616 w 174689"/>
              <a:gd name="connsiteY34" fmla="*/ 7024 h 156433"/>
              <a:gd name="connsiteX35" fmla="*/ 157058 w 174689"/>
              <a:gd name="connsiteY35" fmla="*/ 30097 h 156433"/>
              <a:gd name="connsiteX36" fmla="*/ 154003 w 174689"/>
              <a:gd name="connsiteY36" fmla="*/ 44559 h 156433"/>
              <a:gd name="connsiteX37" fmla="*/ 114215 w 174689"/>
              <a:gd name="connsiteY37" fmla="*/ 53585 h 156433"/>
              <a:gd name="connsiteX38" fmla="*/ 103266 w 174689"/>
              <a:gd name="connsiteY38" fmla="*/ 42849 h 156433"/>
              <a:gd name="connsiteX39" fmla="*/ 91022 w 174689"/>
              <a:gd name="connsiteY39" fmla="*/ 28008 h 156433"/>
              <a:gd name="connsiteX40" fmla="*/ 67401 w 174689"/>
              <a:gd name="connsiteY40" fmla="*/ 34299 h 156433"/>
              <a:gd name="connsiteX41" fmla="*/ 44794 w 174689"/>
              <a:gd name="connsiteY41" fmla="*/ 49274 h 156433"/>
              <a:gd name="connsiteX42" fmla="*/ 48142 w 174689"/>
              <a:gd name="connsiteY42" fmla="*/ 66484 h 156433"/>
              <a:gd name="connsiteX43" fmla="*/ 48814 w 174689"/>
              <a:gd name="connsiteY43" fmla="*/ 80835 h 156433"/>
              <a:gd name="connsiteX44" fmla="*/ 15356 w 174689"/>
              <a:gd name="connsiteY44" fmla="*/ 103090 h 156433"/>
              <a:gd name="connsiteX45" fmla="*/ 5923 w 174689"/>
              <a:gd name="connsiteY45" fmla="*/ 97557 h 156433"/>
              <a:gd name="connsiteX46" fmla="*/ 1695 w 174689"/>
              <a:gd name="connsiteY46" fmla="*/ 66447 h 156433"/>
              <a:gd name="connsiteX47" fmla="*/ 56965 w 174689"/>
              <a:gd name="connsiteY47" fmla="*/ 9711 h 156433"/>
              <a:gd name="connsiteX48" fmla="*/ 101905 w 174689"/>
              <a:gd name="connsiteY48" fmla="*/ 8 h 1564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174689" h="156433">
                <a:moveTo>
                  <a:pt x="86995" y="92077"/>
                </a:moveTo>
                <a:cubicBezTo>
                  <a:pt x="97419" y="92077"/>
                  <a:pt x="105900" y="100698"/>
                  <a:pt x="105900" y="111300"/>
                </a:cubicBezTo>
                <a:cubicBezTo>
                  <a:pt x="105900" y="121902"/>
                  <a:pt x="97419" y="130535"/>
                  <a:pt x="86995" y="130535"/>
                </a:cubicBezTo>
                <a:cubicBezTo>
                  <a:pt x="76558" y="130535"/>
                  <a:pt x="68077" y="121890"/>
                  <a:pt x="68077" y="111300"/>
                </a:cubicBezTo>
                <a:cubicBezTo>
                  <a:pt x="68077" y="100698"/>
                  <a:pt x="76571" y="92077"/>
                  <a:pt x="86995" y="92077"/>
                </a:cubicBezTo>
                <a:close/>
                <a:moveTo>
                  <a:pt x="87247" y="85677"/>
                </a:moveTo>
                <a:cubicBezTo>
                  <a:pt x="73353" y="85677"/>
                  <a:pt x="62050" y="97190"/>
                  <a:pt x="62050" y="111320"/>
                </a:cubicBezTo>
                <a:cubicBezTo>
                  <a:pt x="62050" y="125449"/>
                  <a:pt x="73353" y="136950"/>
                  <a:pt x="87247" y="136950"/>
                </a:cubicBezTo>
                <a:cubicBezTo>
                  <a:pt x="101140" y="136950"/>
                  <a:pt x="112443" y="125461"/>
                  <a:pt x="112443" y="111320"/>
                </a:cubicBezTo>
                <a:cubicBezTo>
                  <a:pt x="112443" y="97190"/>
                  <a:pt x="101140" y="85677"/>
                  <a:pt x="87247" y="85677"/>
                </a:cubicBezTo>
                <a:close/>
                <a:moveTo>
                  <a:pt x="91194" y="34990"/>
                </a:moveTo>
                <a:cubicBezTo>
                  <a:pt x="94346" y="34990"/>
                  <a:pt x="94517" y="37080"/>
                  <a:pt x="96179" y="39537"/>
                </a:cubicBezTo>
                <a:cubicBezTo>
                  <a:pt x="96546" y="40515"/>
                  <a:pt x="96912" y="41517"/>
                  <a:pt x="97230" y="42531"/>
                </a:cubicBezTo>
                <a:cubicBezTo>
                  <a:pt x="97487" y="43338"/>
                  <a:pt x="97743" y="44132"/>
                  <a:pt x="98024" y="44915"/>
                </a:cubicBezTo>
                <a:cubicBezTo>
                  <a:pt x="101140" y="53947"/>
                  <a:pt x="107470" y="59765"/>
                  <a:pt x="114166" y="59765"/>
                </a:cubicBezTo>
                <a:cubicBezTo>
                  <a:pt x="114496" y="59765"/>
                  <a:pt x="114838" y="59753"/>
                  <a:pt x="115156" y="59728"/>
                </a:cubicBezTo>
                <a:cubicBezTo>
                  <a:pt x="117954" y="59472"/>
                  <a:pt x="126801" y="57981"/>
                  <a:pt x="126801" y="57981"/>
                </a:cubicBezTo>
                <a:cubicBezTo>
                  <a:pt x="126801" y="57981"/>
                  <a:pt x="130027" y="67905"/>
                  <a:pt x="132862" y="67905"/>
                </a:cubicBezTo>
                <a:cubicBezTo>
                  <a:pt x="156128" y="69103"/>
                  <a:pt x="174701" y="88561"/>
                  <a:pt x="174689" y="112297"/>
                </a:cubicBezTo>
                <a:cubicBezTo>
                  <a:pt x="174689" y="131083"/>
                  <a:pt x="162885" y="147914"/>
                  <a:pt x="145350" y="154196"/>
                </a:cubicBezTo>
                <a:cubicBezTo>
                  <a:pt x="141611" y="155541"/>
                  <a:pt x="137542" y="156201"/>
                  <a:pt x="132886" y="156201"/>
                </a:cubicBezTo>
                <a:lnTo>
                  <a:pt x="37868" y="156433"/>
                </a:lnTo>
                <a:cubicBezTo>
                  <a:pt x="31257" y="156433"/>
                  <a:pt x="25282" y="155027"/>
                  <a:pt x="20138" y="152265"/>
                </a:cubicBezTo>
                <a:cubicBezTo>
                  <a:pt x="6330" y="144870"/>
                  <a:pt x="-1430" y="129983"/>
                  <a:pt x="269" y="114278"/>
                </a:cubicBezTo>
                <a:cubicBezTo>
                  <a:pt x="318" y="109841"/>
                  <a:pt x="868" y="105661"/>
                  <a:pt x="1869" y="101774"/>
                </a:cubicBezTo>
                <a:cubicBezTo>
                  <a:pt x="3580" y="104182"/>
                  <a:pt x="8065" y="109633"/>
                  <a:pt x="14101" y="109633"/>
                </a:cubicBezTo>
                <a:cubicBezTo>
                  <a:pt x="15555" y="109633"/>
                  <a:pt x="16985" y="109303"/>
                  <a:pt x="18280" y="108716"/>
                </a:cubicBezTo>
                <a:cubicBezTo>
                  <a:pt x="24463" y="105856"/>
                  <a:pt x="48902" y="90077"/>
                  <a:pt x="53594" y="85127"/>
                </a:cubicBezTo>
                <a:cubicBezTo>
                  <a:pt x="61317" y="77011"/>
                  <a:pt x="55684" y="66903"/>
                  <a:pt x="53851" y="63566"/>
                </a:cubicBezTo>
                <a:cubicBezTo>
                  <a:pt x="53313" y="62613"/>
                  <a:pt x="52763" y="61647"/>
                  <a:pt x="52189" y="60706"/>
                </a:cubicBezTo>
                <a:cubicBezTo>
                  <a:pt x="48878" y="55243"/>
                  <a:pt x="49354" y="53837"/>
                  <a:pt x="49904" y="53177"/>
                </a:cubicBezTo>
                <a:cubicBezTo>
                  <a:pt x="51823" y="50830"/>
                  <a:pt x="54340" y="48264"/>
                  <a:pt x="59252" y="45342"/>
                </a:cubicBezTo>
                <a:cubicBezTo>
                  <a:pt x="67146" y="41077"/>
                  <a:pt x="80538" y="34990"/>
                  <a:pt x="91194" y="34990"/>
                </a:cubicBezTo>
                <a:close/>
                <a:moveTo>
                  <a:pt x="101905" y="8"/>
                </a:moveTo>
                <a:cubicBezTo>
                  <a:pt x="115840" y="-155"/>
                  <a:pt x="128237" y="2468"/>
                  <a:pt x="137616" y="7024"/>
                </a:cubicBezTo>
                <a:cubicBezTo>
                  <a:pt x="150654" y="13339"/>
                  <a:pt x="155860" y="25456"/>
                  <a:pt x="157058" y="30097"/>
                </a:cubicBezTo>
                <a:cubicBezTo>
                  <a:pt x="158255" y="34751"/>
                  <a:pt x="159318" y="41982"/>
                  <a:pt x="154003" y="44559"/>
                </a:cubicBezTo>
                <a:cubicBezTo>
                  <a:pt x="147673" y="47637"/>
                  <a:pt x="123086" y="52816"/>
                  <a:pt x="114215" y="53585"/>
                </a:cubicBezTo>
                <a:cubicBezTo>
                  <a:pt x="110219" y="53952"/>
                  <a:pt x="105637" y="49750"/>
                  <a:pt x="103266" y="42849"/>
                </a:cubicBezTo>
                <a:cubicBezTo>
                  <a:pt x="100895" y="35960"/>
                  <a:pt x="99123" y="27471"/>
                  <a:pt x="91022" y="28008"/>
                </a:cubicBezTo>
                <a:cubicBezTo>
                  <a:pt x="86708" y="28289"/>
                  <a:pt x="83360" y="27581"/>
                  <a:pt x="67401" y="34299"/>
                </a:cubicBezTo>
                <a:cubicBezTo>
                  <a:pt x="52993" y="40381"/>
                  <a:pt x="47996" y="45328"/>
                  <a:pt x="44794" y="49274"/>
                </a:cubicBezTo>
                <a:cubicBezTo>
                  <a:pt x="40077" y="55100"/>
                  <a:pt x="44928" y="60682"/>
                  <a:pt x="48142" y="66484"/>
                </a:cubicBezTo>
                <a:cubicBezTo>
                  <a:pt x="51368" y="72285"/>
                  <a:pt x="52419" y="77049"/>
                  <a:pt x="48814" y="80835"/>
                </a:cubicBezTo>
                <a:cubicBezTo>
                  <a:pt x="44965" y="84891"/>
                  <a:pt x="21491" y="100244"/>
                  <a:pt x="15356" y="103090"/>
                </a:cubicBezTo>
                <a:cubicBezTo>
                  <a:pt x="10725" y="105203"/>
                  <a:pt x="5923" y="97557"/>
                  <a:pt x="5923" y="97557"/>
                </a:cubicBezTo>
                <a:cubicBezTo>
                  <a:pt x="5923" y="97557"/>
                  <a:pt x="-3829" y="83376"/>
                  <a:pt x="1695" y="66447"/>
                </a:cubicBezTo>
                <a:cubicBezTo>
                  <a:pt x="8953" y="44217"/>
                  <a:pt x="25548" y="23025"/>
                  <a:pt x="56965" y="9711"/>
                </a:cubicBezTo>
                <a:cubicBezTo>
                  <a:pt x="72496" y="3122"/>
                  <a:pt x="87970" y="172"/>
                  <a:pt x="101905" y="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95037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A6DE8BA-C054-4C40-98C9-CDE78DA8721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534"/>
          <a:stretch/>
        </p:blipFill>
        <p:spPr>
          <a:xfrm>
            <a:off x="0" y="1"/>
            <a:ext cx="12192000" cy="6962482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36428C5-8B0D-43A9-B677-C854F0D62FB3}"/>
              </a:ext>
            </a:extLst>
          </p:cNvPr>
          <p:cNvSpPr/>
          <p:nvPr/>
        </p:nvSpPr>
        <p:spPr>
          <a:xfrm>
            <a:off x="0" y="-46515"/>
            <a:ext cx="12220506" cy="7008998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6BBA3C7-BACB-4EDC-8BB4-17952164713E}"/>
              </a:ext>
            </a:extLst>
          </p:cNvPr>
          <p:cNvSpPr/>
          <p:nvPr/>
        </p:nvSpPr>
        <p:spPr>
          <a:xfrm>
            <a:off x="3337328" y="670328"/>
            <a:ext cx="5517345" cy="55173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51D0BF-B0A1-48F1-8457-9D2A496DE09B}"/>
              </a:ext>
            </a:extLst>
          </p:cNvPr>
          <p:cNvSpPr txBox="1"/>
          <p:nvPr/>
        </p:nvSpPr>
        <p:spPr>
          <a:xfrm>
            <a:off x="4103669" y="2435304"/>
            <a:ext cx="40131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技术实现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6005D2F-BAA0-4AF2-9C93-6F6481324F78}"/>
              </a:ext>
            </a:extLst>
          </p:cNvPr>
          <p:cNvSpPr txBox="1"/>
          <p:nvPr/>
        </p:nvSpPr>
        <p:spPr>
          <a:xfrm>
            <a:off x="4103669" y="3946046"/>
            <a:ext cx="4013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solidFill>
                  <a:srgbClr val="E47F4B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Technical implementation</a:t>
            </a:r>
            <a:endParaRPr lang="zh-CN" altLang="en-US" sz="1200" spc="600" dirty="0">
              <a:solidFill>
                <a:srgbClr val="E47F4B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7E0E8FC-8564-4AF0-8012-A85F8E26F5D0}"/>
              </a:ext>
            </a:extLst>
          </p:cNvPr>
          <p:cNvCxnSpPr>
            <a:cxnSpLocks/>
          </p:cNvCxnSpPr>
          <p:nvPr/>
        </p:nvCxnSpPr>
        <p:spPr>
          <a:xfrm>
            <a:off x="5308600" y="3632200"/>
            <a:ext cx="15748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E8D939C6-C0B5-4894-B1D2-D1F89CDCC36E}"/>
              </a:ext>
            </a:extLst>
          </p:cNvPr>
          <p:cNvSpPr/>
          <p:nvPr/>
        </p:nvSpPr>
        <p:spPr>
          <a:xfrm>
            <a:off x="7413481" y="631855"/>
            <a:ext cx="905026" cy="905026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2B32385-A124-446C-98E8-0DAB45E58C26}"/>
              </a:ext>
            </a:extLst>
          </p:cNvPr>
          <p:cNvSpPr/>
          <p:nvPr/>
        </p:nvSpPr>
        <p:spPr>
          <a:xfrm>
            <a:off x="3308822" y="4660850"/>
            <a:ext cx="1754811" cy="175481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57316ECB-FBCB-4921-9701-11B9CBE2143E}"/>
              </a:ext>
            </a:extLst>
          </p:cNvPr>
          <p:cNvSpPr/>
          <p:nvPr/>
        </p:nvSpPr>
        <p:spPr>
          <a:xfrm rot="20075835">
            <a:off x="9952755" y="-3019638"/>
            <a:ext cx="482075" cy="678767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41EB185-D8D5-46A3-964A-B02479E0CB9E}"/>
              </a:ext>
            </a:extLst>
          </p:cNvPr>
          <p:cNvSpPr/>
          <p:nvPr/>
        </p:nvSpPr>
        <p:spPr>
          <a:xfrm rot="20075835">
            <a:off x="11221087" y="4615318"/>
            <a:ext cx="95570" cy="11706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7CD7FA2-5F3F-4A8B-88B7-4AD7C977E469}"/>
              </a:ext>
            </a:extLst>
          </p:cNvPr>
          <p:cNvSpPr/>
          <p:nvPr/>
        </p:nvSpPr>
        <p:spPr>
          <a:xfrm rot="20075835">
            <a:off x="559698" y="978546"/>
            <a:ext cx="915000" cy="543746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1198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C3A7FAE-FA35-4559-AE00-9BE3F3814879}"/>
              </a:ext>
            </a:extLst>
          </p:cNvPr>
          <p:cNvSpPr/>
          <p:nvPr/>
        </p:nvSpPr>
        <p:spPr>
          <a:xfrm>
            <a:off x="-28506" y="-46516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5D730B08-8EC0-4EEC-9480-314FA272D18B}"/>
              </a:ext>
            </a:extLst>
          </p:cNvPr>
          <p:cNvSpPr/>
          <p:nvPr/>
        </p:nvSpPr>
        <p:spPr>
          <a:xfrm>
            <a:off x="11577101" y="269150"/>
            <a:ext cx="362412" cy="362412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586771-C2F0-40D0-830C-11662BF965F1}"/>
              </a:ext>
            </a:extLst>
          </p:cNvPr>
          <p:cNvSpPr txBox="1"/>
          <p:nvPr/>
        </p:nvSpPr>
        <p:spPr>
          <a:xfrm>
            <a:off x="862746" y="533395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系统框架</a:t>
            </a:r>
          </a:p>
        </p:txBody>
      </p:sp>
      <p:sp>
        <p:nvSpPr>
          <p:cNvPr id="2" name="平行四边形 1">
            <a:extLst>
              <a:ext uri="{FF2B5EF4-FFF2-40B4-BE49-F238E27FC236}">
                <a16:creationId xmlns:a16="http://schemas.microsoft.com/office/drawing/2014/main" id="{933CC5C3-4135-40D8-B9B6-365AF5280CB8}"/>
              </a:ext>
            </a:extLst>
          </p:cNvPr>
          <p:cNvSpPr/>
          <p:nvPr/>
        </p:nvSpPr>
        <p:spPr>
          <a:xfrm>
            <a:off x="433693" y="297126"/>
            <a:ext cx="529498" cy="636379"/>
          </a:xfrm>
          <a:prstGeom prst="parallelogram">
            <a:avLst>
              <a:gd name="adj" fmla="val 2979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5" name="平行四边形 24">
            <a:extLst>
              <a:ext uri="{FF2B5EF4-FFF2-40B4-BE49-F238E27FC236}">
                <a16:creationId xmlns:a16="http://schemas.microsoft.com/office/drawing/2014/main" id="{18E49EC9-EE3C-4CF4-B1C2-541EA793ABD8}"/>
              </a:ext>
            </a:extLst>
          </p:cNvPr>
          <p:cNvSpPr/>
          <p:nvPr/>
        </p:nvSpPr>
        <p:spPr>
          <a:xfrm>
            <a:off x="985903" y="297126"/>
            <a:ext cx="132408" cy="246221"/>
          </a:xfrm>
          <a:prstGeom prst="parallelogram">
            <a:avLst>
              <a:gd name="adj" fmla="val 417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6" name="平行四边形 25">
            <a:extLst>
              <a:ext uri="{FF2B5EF4-FFF2-40B4-BE49-F238E27FC236}">
                <a16:creationId xmlns:a16="http://schemas.microsoft.com/office/drawing/2014/main" id="{AA481369-FB05-4C3F-AD99-38D95F3AF1F8}"/>
              </a:ext>
            </a:extLst>
          </p:cNvPr>
          <p:cNvSpPr/>
          <p:nvPr/>
        </p:nvSpPr>
        <p:spPr>
          <a:xfrm>
            <a:off x="1155971" y="297126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7" name="平行四边形 26">
            <a:extLst>
              <a:ext uri="{FF2B5EF4-FFF2-40B4-BE49-F238E27FC236}">
                <a16:creationId xmlns:a16="http://schemas.microsoft.com/office/drawing/2014/main" id="{2C853E26-B1AD-46B9-BC58-7062DA641D2D}"/>
              </a:ext>
            </a:extLst>
          </p:cNvPr>
          <p:cNvSpPr/>
          <p:nvPr/>
        </p:nvSpPr>
        <p:spPr>
          <a:xfrm>
            <a:off x="1326040" y="297126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FC5CB18-6C66-4F8B-9E84-2890848B4A0E}"/>
              </a:ext>
            </a:extLst>
          </p:cNvPr>
          <p:cNvGrpSpPr/>
          <p:nvPr/>
        </p:nvGrpSpPr>
        <p:grpSpPr>
          <a:xfrm>
            <a:off x="520262" y="2131130"/>
            <a:ext cx="3366259" cy="3366259"/>
            <a:chOff x="520262" y="2131130"/>
            <a:chExt cx="3366259" cy="3366259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049AD50E-7FFF-41D0-A66C-5205EF2BFD24}"/>
                </a:ext>
              </a:extLst>
            </p:cNvPr>
            <p:cNvSpPr/>
            <p:nvPr/>
          </p:nvSpPr>
          <p:spPr>
            <a:xfrm>
              <a:off x="698442" y="2292744"/>
              <a:ext cx="3009900" cy="30099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38" name="椭圆 737">
              <a:extLst>
                <a:ext uri="{FF2B5EF4-FFF2-40B4-BE49-F238E27FC236}">
                  <a16:creationId xmlns:a16="http://schemas.microsoft.com/office/drawing/2014/main" id="{B192FE36-9776-455B-A274-D4A4C6BE6130}"/>
                </a:ext>
              </a:extLst>
            </p:cNvPr>
            <p:cNvSpPr/>
            <p:nvPr/>
          </p:nvSpPr>
          <p:spPr>
            <a:xfrm>
              <a:off x="832186" y="2426488"/>
              <a:ext cx="2742412" cy="2742412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39" name="椭圆 738">
              <a:extLst>
                <a:ext uri="{FF2B5EF4-FFF2-40B4-BE49-F238E27FC236}">
                  <a16:creationId xmlns:a16="http://schemas.microsoft.com/office/drawing/2014/main" id="{92AB7D27-A153-4A0F-9223-1096A6D47228}"/>
                </a:ext>
              </a:extLst>
            </p:cNvPr>
            <p:cNvSpPr/>
            <p:nvPr/>
          </p:nvSpPr>
          <p:spPr>
            <a:xfrm>
              <a:off x="520262" y="2131130"/>
              <a:ext cx="3366259" cy="3366259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6000">
                    <a:schemeClr val="bg1">
                      <a:alpha val="0"/>
                    </a:schemeClr>
                  </a:gs>
                  <a:gs pos="82000">
                    <a:schemeClr val="bg1">
                      <a:alpha val="0"/>
                    </a:schemeClr>
                  </a:gs>
                  <a:gs pos="16867">
                    <a:schemeClr val="bg1">
                      <a:alpha val="0"/>
                    </a:schemeClr>
                  </a:gs>
                  <a:gs pos="31000">
                    <a:schemeClr val="bg1">
                      <a:alpha val="0"/>
                    </a:schemeClr>
                  </a:gs>
                  <a:gs pos="48000">
                    <a:schemeClr val="accent1"/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3AF5D22-3DDD-41AA-85FE-FB45935FDCE3}"/>
              </a:ext>
            </a:extLst>
          </p:cNvPr>
          <p:cNvGrpSpPr/>
          <p:nvPr/>
        </p:nvGrpSpPr>
        <p:grpSpPr>
          <a:xfrm>
            <a:off x="4487071" y="2131130"/>
            <a:ext cx="3366259" cy="3366259"/>
            <a:chOff x="4687254" y="2131130"/>
            <a:chExt cx="3366259" cy="3366259"/>
          </a:xfrm>
        </p:grpSpPr>
        <p:sp>
          <p:nvSpPr>
            <p:cNvPr id="740" name="椭圆 739">
              <a:extLst>
                <a:ext uri="{FF2B5EF4-FFF2-40B4-BE49-F238E27FC236}">
                  <a16:creationId xmlns:a16="http://schemas.microsoft.com/office/drawing/2014/main" id="{B7B03DDC-0148-450E-8250-503F1A8D0837}"/>
                </a:ext>
              </a:extLst>
            </p:cNvPr>
            <p:cNvSpPr/>
            <p:nvPr/>
          </p:nvSpPr>
          <p:spPr>
            <a:xfrm>
              <a:off x="4865434" y="2292744"/>
              <a:ext cx="3009900" cy="30099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41" name="椭圆 740">
              <a:extLst>
                <a:ext uri="{FF2B5EF4-FFF2-40B4-BE49-F238E27FC236}">
                  <a16:creationId xmlns:a16="http://schemas.microsoft.com/office/drawing/2014/main" id="{E2E990B1-71C4-40EF-A324-E2AC9A33AB6F}"/>
                </a:ext>
              </a:extLst>
            </p:cNvPr>
            <p:cNvSpPr/>
            <p:nvPr/>
          </p:nvSpPr>
          <p:spPr>
            <a:xfrm>
              <a:off x="4999178" y="2426488"/>
              <a:ext cx="2742412" cy="2742412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42" name="椭圆 741">
              <a:extLst>
                <a:ext uri="{FF2B5EF4-FFF2-40B4-BE49-F238E27FC236}">
                  <a16:creationId xmlns:a16="http://schemas.microsoft.com/office/drawing/2014/main" id="{EB6EC3DD-CD0F-409F-8D96-6EA83F6B3736}"/>
                </a:ext>
              </a:extLst>
            </p:cNvPr>
            <p:cNvSpPr/>
            <p:nvPr/>
          </p:nvSpPr>
          <p:spPr>
            <a:xfrm>
              <a:off x="4687254" y="2131130"/>
              <a:ext cx="3366259" cy="3366259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6000">
                    <a:schemeClr val="bg1">
                      <a:alpha val="0"/>
                    </a:schemeClr>
                  </a:gs>
                  <a:gs pos="82000">
                    <a:schemeClr val="bg1">
                      <a:alpha val="0"/>
                    </a:schemeClr>
                  </a:gs>
                  <a:gs pos="16867">
                    <a:schemeClr val="bg1">
                      <a:alpha val="0"/>
                    </a:schemeClr>
                  </a:gs>
                  <a:gs pos="31000">
                    <a:schemeClr val="bg1">
                      <a:alpha val="0"/>
                    </a:schemeClr>
                  </a:gs>
                  <a:gs pos="48000">
                    <a:schemeClr val="accent1"/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8B258C36-4A08-4F86-963C-5BBA265E27DB}"/>
              </a:ext>
            </a:extLst>
          </p:cNvPr>
          <p:cNvGrpSpPr/>
          <p:nvPr/>
        </p:nvGrpSpPr>
        <p:grpSpPr>
          <a:xfrm>
            <a:off x="8453880" y="2131130"/>
            <a:ext cx="3366259" cy="3366259"/>
            <a:chOff x="8453880" y="2131130"/>
            <a:chExt cx="3366259" cy="3366259"/>
          </a:xfrm>
        </p:grpSpPr>
        <p:sp>
          <p:nvSpPr>
            <p:cNvPr id="744" name="椭圆 743">
              <a:extLst>
                <a:ext uri="{FF2B5EF4-FFF2-40B4-BE49-F238E27FC236}">
                  <a16:creationId xmlns:a16="http://schemas.microsoft.com/office/drawing/2014/main" id="{D084F8BC-C37C-48FF-946C-4319BEFA2906}"/>
                </a:ext>
              </a:extLst>
            </p:cNvPr>
            <p:cNvSpPr/>
            <p:nvPr/>
          </p:nvSpPr>
          <p:spPr>
            <a:xfrm>
              <a:off x="8632060" y="2292744"/>
              <a:ext cx="3009900" cy="3009900"/>
            </a:xfrm>
            <a:prstGeom prst="ellipse">
              <a:avLst/>
            </a:prstGeom>
            <a:noFill/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45" name="椭圆 744">
              <a:extLst>
                <a:ext uri="{FF2B5EF4-FFF2-40B4-BE49-F238E27FC236}">
                  <a16:creationId xmlns:a16="http://schemas.microsoft.com/office/drawing/2014/main" id="{1767A232-702D-45CC-ADDC-DBA6603CF944}"/>
                </a:ext>
              </a:extLst>
            </p:cNvPr>
            <p:cNvSpPr/>
            <p:nvPr/>
          </p:nvSpPr>
          <p:spPr>
            <a:xfrm>
              <a:off x="8765804" y="2426488"/>
              <a:ext cx="2742412" cy="2742412"/>
            </a:xfrm>
            <a:prstGeom prst="ellipse">
              <a:avLst/>
            </a:prstGeom>
            <a:noFill/>
            <a:ln>
              <a:solidFill>
                <a:schemeClr val="bg1"/>
              </a:solidFill>
              <a:prstDash val="dash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746" name="椭圆 745">
              <a:extLst>
                <a:ext uri="{FF2B5EF4-FFF2-40B4-BE49-F238E27FC236}">
                  <a16:creationId xmlns:a16="http://schemas.microsoft.com/office/drawing/2014/main" id="{BDDE58FF-46A8-45A7-9091-0C4D29737675}"/>
                </a:ext>
              </a:extLst>
            </p:cNvPr>
            <p:cNvSpPr/>
            <p:nvPr/>
          </p:nvSpPr>
          <p:spPr>
            <a:xfrm>
              <a:off x="8453880" y="2131130"/>
              <a:ext cx="3366259" cy="3366259"/>
            </a:xfrm>
            <a:prstGeom prst="ellipse">
              <a:avLst/>
            </a:prstGeom>
            <a:noFill/>
            <a:ln w="6350">
              <a:gradFill flip="none" rotWithShape="1">
                <a:gsLst>
                  <a:gs pos="66000">
                    <a:schemeClr val="bg1">
                      <a:alpha val="0"/>
                    </a:schemeClr>
                  </a:gs>
                  <a:gs pos="82000">
                    <a:schemeClr val="bg1">
                      <a:alpha val="0"/>
                    </a:schemeClr>
                  </a:gs>
                  <a:gs pos="16867">
                    <a:schemeClr val="bg1">
                      <a:alpha val="0"/>
                    </a:schemeClr>
                  </a:gs>
                  <a:gs pos="31000">
                    <a:schemeClr val="bg1">
                      <a:alpha val="0"/>
                    </a:schemeClr>
                  </a:gs>
                  <a:gs pos="48000">
                    <a:schemeClr val="accent1"/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sp>
        <p:nvSpPr>
          <p:cNvPr id="747" name="iconfont-11837-5648583">
            <a:extLst>
              <a:ext uri="{FF2B5EF4-FFF2-40B4-BE49-F238E27FC236}">
                <a16:creationId xmlns:a16="http://schemas.microsoft.com/office/drawing/2014/main" id="{8C894422-3626-444D-BFC6-F495C638DE33}"/>
              </a:ext>
            </a:extLst>
          </p:cNvPr>
          <p:cNvSpPr/>
          <p:nvPr/>
        </p:nvSpPr>
        <p:spPr>
          <a:xfrm>
            <a:off x="2035816" y="2745515"/>
            <a:ext cx="360000" cy="360000"/>
          </a:xfrm>
          <a:custGeom>
            <a:avLst/>
            <a:gdLst>
              <a:gd name="T0" fmla="*/ 5564 w 14125"/>
              <a:gd name="T1" fmla="*/ 1476 h 12800"/>
              <a:gd name="T2" fmla="*/ 6036 w 14125"/>
              <a:gd name="T3" fmla="*/ 874 h 12800"/>
              <a:gd name="T4" fmla="*/ 8167 w 14125"/>
              <a:gd name="T5" fmla="*/ 874 h 12800"/>
              <a:gd name="T6" fmla="*/ 8674 w 14125"/>
              <a:gd name="T7" fmla="*/ 1476 h 12800"/>
              <a:gd name="T8" fmla="*/ 8674 w 14125"/>
              <a:gd name="T9" fmla="*/ 1679 h 12800"/>
              <a:gd name="T10" fmla="*/ 5564 w 14125"/>
              <a:gd name="T11" fmla="*/ 1679 h 12800"/>
              <a:gd name="T12" fmla="*/ 5564 w 14125"/>
              <a:gd name="T13" fmla="*/ 1476 h 12800"/>
              <a:gd name="T14" fmla="*/ 12183 w 14125"/>
              <a:gd name="T15" fmla="*/ 1727 h 12800"/>
              <a:gd name="T16" fmla="*/ 9552 w 14125"/>
              <a:gd name="T17" fmla="*/ 1727 h 12800"/>
              <a:gd name="T18" fmla="*/ 9552 w 14125"/>
              <a:gd name="T19" fmla="*/ 1476 h 12800"/>
              <a:gd name="T20" fmla="*/ 8075 w 14125"/>
              <a:gd name="T21" fmla="*/ 0 h 12800"/>
              <a:gd name="T22" fmla="*/ 6049 w 14125"/>
              <a:gd name="T23" fmla="*/ 0 h 12800"/>
              <a:gd name="T24" fmla="*/ 4572 w 14125"/>
              <a:gd name="T25" fmla="*/ 1476 h 12800"/>
              <a:gd name="T26" fmla="*/ 4572 w 14125"/>
              <a:gd name="T27" fmla="*/ 1727 h 12800"/>
              <a:gd name="T28" fmla="*/ 1956 w 14125"/>
              <a:gd name="T29" fmla="*/ 1727 h 12800"/>
              <a:gd name="T30" fmla="*/ 0 w 14125"/>
              <a:gd name="T31" fmla="*/ 3683 h 12800"/>
              <a:gd name="T32" fmla="*/ 0 w 14125"/>
              <a:gd name="T33" fmla="*/ 7716 h 12800"/>
              <a:gd name="T34" fmla="*/ 113 w 14125"/>
              <a:gd name="T35" fmla="*/ 7824 h 12800"/>
              <a:gd name="T36" fmla="*/ 5822 w 14125"/>
              <a:gd name="T37" fmla="*/ 8109 h 12800"/>
              <a:gd name="T38" fmla="*/ 6015 w 14125"/>
              <a:gd name="T39" fmla="*/ 8037 h 12800"/>
              <a:gd name="T40" fmla="*/ 6095 w 14125"/>
              <a:gd name="T41" fmla="*/ 7848 h 12800"/>
              <a:gd name="T42" fmla="*/ 6095 w 14125"/>
              <a:gd name="T43" fmla="*/ 7381 h 12800"/>
              <a:gd name="T44" fmla="*/ 7033 w 14125"/>
              <a:gd name="T45" fmla="*/ 6430 h 12800"/>
              <a:gd name="T46" fmla="*/ 8025 w 14125"/>
              <a:gd name="T47" fmla="*/ 7412 h 12800"/>
              <a:gd name="T48" fmla="*/ 8025 w 14125"/>
              <a:gd name="T49" fmla="*/ 7848 h 12800"/>
              <a:gd name="T50" fmla="*/ 8105 w 14125"/>
              <a:gd name="T51" fmla="*/ 8037 h 12800"/>
              <a:gd name="T52" fmla="*/ 8298 w 14125"/>
              <a:gd name="T53" fmla="*/ 8109 h 12800"/>
              <a:gd name="T54" fmla="*/ 14092 w 14125"/>
              <a:gd name="T55" fmla="*/ 7824 h 12800"/>
              <a:gd name="T56" fmla="*/ 14124 w 14125"/>
              <a:gd name="T57" fmla="*/ 7716 h 12800"/>
              <a:gd name="T58" fmla="*/ 14124 w 14125"/>
              <a:gd name="T59" fmla="*/ 3668 h 12800"/>
              <a:gd name="T60" fmla="*/ 12183 w 14125"/>
              <a:gd name="T61" fmla="*/ 1727 h 12800"/>
              <a:gd name="T62" fmla="*/ 14092 w 14125"/>
              <a:gd name="T63" fmla="*/ 8535 h 12800"/>
              <a:gd name="T64" fmla="*/ 8283 w 14125"/>
              <a:gd name="T65" fmla="*/ 8829 h 12800"/>
              <a:gd name="T66" fmla="*/ 8044 w 14125"/>
              <a:gd name="T67" fmla="*/ 9048 h 12800"/>
              <a:gd name="T68" fmla="*/ 7072 w 14125"/>
              <a:gd name="T69" fmla="*/ 9851 h 12800"/>
              <a:gd name="T70" fmla="*/ 6118 w 14125"/>
              <a:gd name="T71" fmla="*/ 9037 h 12800"/>
              <a:gd name="T72" fmla="*/ 5873 w 14125"/>
              <a:gd name="T73" fmla="*/ 8818 h 12800"/>
              <a:gd name="T74" fmla="*/ 113 w 14125"/>
              <a:gd name="T75" fmla="*/ 8535 h 12800"/>
              <a:gd name="T76" fmla="*/ 0 w 14125"/>
              <a:gd name="T77" fmla="*/ 8563 h 12800"/>
              <a:gd name="T78" fmla="*/ 0 w 14125"/>
              <a:gd name="T79" fmla="*/ 10887 h 12800"/>
              <a:gd name="T80" fmla="*/ 1913 w 14125"/>
              <a:gd name="T81" fmla="*/ 12800 h 12800"/>
              <a:gd name="T82" fmla="*/ 12288 w 14125"/>
              <a:gd name="T83" fmla="*/ 12800 h 12800"/>
              <a:gd name="T84" fmla="*/ 14124 w 14125"/>
              <a:gd name="T85" fmla="*/ 10964 h 12800"/>
              <a:gd name="T86" fmla="*/ 14124 w 14125"/>
              <a:gd name="T87" fmla="*/ 8563 h 12800"/>
              <a:gd name="T88" fmla="*/ 14092 w 14125"/>
              <a:gd name="T89" fmla="*/ 8535 h 12800"/>
              <a:gd name="T90" fmla="*/ 14092 w 14125"/>
              <a:gd name="T91" fmla="*/ 853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125" h="12800">
                <a:moveTo>
                  <a:pt x="5564" y="1476"/>
                </a:moveTo>
                <a:cubicBezTo>
                  <a:pt x="5564" y="1183"/>
                  <a:pt x="5742" y="874"/>
                  <a:pt x="6036" y="874"/>
                </a:cubicBezTo>
                <a:lnTo>
                  <a:pt x="8167" y="874"/>
                </a:lnTo>
                <a:cubicBezTo>
                  <a:pt x="8461" y="874"/>
                  <a:pt x="8674" y="1183"/>
                  <a:pt x="8674" y="1476"/>
                </a:cubicBezTo>
                <a:lnTo>
                  <a:pt x="8674" y="1679"/>
                </a:lnTo>
                <a:lnTo>
                  <a:pt x="5564" y="1679"/>
                </a:lnTo>
                <a:lnTo>
                  <a:pt x="5564" y="1476"/>
                </a:lnTo>
                <a:close/>
                <a:moveTo>
                  <a:pt x="12183" y="1727"/>
                </a:moveTo>
                <a:lnTo>
                  <a:pt x="9552" y="1727"/>
                </a:lnTo>
                <a:lnTo>
                  <a:pt x="9552" y="1476"/>
                </a:lnTo>
                <a:cubicBezTo>
                  <a:pt x="9552" y="664"/>
                  <a:pt x="8887" y="0"/>
                  <a:pt x="8075" y="0"/>
                </a:cubicBezTo>
                <a:lnTo>
                  <a:pt x="6049" y="0"/>
                </a:lnTo>
                <a:cubicBezTo>
                  <a:pt x="5237" y="0"/>
                  <a:pt x="4572" y="664"/>
                  <a:pt x="4572" y="1476"/>
                </a:cubicBezTo>
                <a:lnTo>
                  <a:pt x="4572" y="1727"/>
                </a:lnTo>
                <a:lnTo>
                  <a:pt x="1956" y="1727"/>
                </a:lnTo>
                <a:cubicBezTo>
                  <a:pt x="880" y="1727"/>
                  <a:pt x="0" y="2607"/>
                  <a:pt x="0" y="3683"/>
                </a:cubicBezTo>
                <a:lnTo>
                  <a:pt x="0" y="7716"/>
                </a:lnTo>
                <a:cubicBezTo>
                  <a:pt x="0" y="7749"/>
                  <a:pt x="79" y="7824"/>
                  <a:pt x="113" y="7824"/>
                </a:cubicBezTo>
                <a:lnTo>
                  <a:pt x="5822" y="8109"/>
                </a:lnTo>
                <a:cubicBezTo>
                  <a:pt x="5893" y="8112"/>
                  <a:pt x="5964" y="8086"/>
                  <a:pt x="6015" y="8037"/>
                </a:cubicBezTo>
                <a:cubicBezTo>
                  <a:pt x="6067" y="7989"/>
                  <a:pt x="6095" y="7920"/>
                  <a:pt x="6095" y="7848"/>
                </a:cubicBezTo>
                <a:lnTo>
                  <a:pt x="6095" y="7381"/>
                </a:lnTo>
                <a:cubicBezTo>
                  <a:pt x="6095" y="6864"/>
                  <a:pt x="6518" y="6419"/>
                  <a:pt x="7033" y="6430"/>
                </a:cubicBezTo>
                <a:cubicBezTo>
                  <a:pt x="7564" y="6441"/>
                  <a:pt x="8025" y="6879"/>
                  <a:pt x="8025" y="7412"/>
                </a:cubicBezTo>
                <a:lnTo>
                  <a:pt x="8025" y="7848"/>
                </a:lnTo>
                <a:cubicBezTo>
                  <a:pt x="8025" y="7920"/>
                  <a:pt x="8055" y="7989"/>
                  <a:pt x="8105" y="8037"/>
                </a:cubicBezTo>
                <a:cubicBezTo>
                  <a:pt x="8158" y="8086"/>
                  <a:pt x="8227" y="8112"/>
                  <a:pt x="8298" y="8109"/>
                </a:cubicBezTo>
                <a:lnTo>
                  <a:pt x="14092" y="7824"/>
                </a:lnTo>
                <a:cubicBezTo>
                  <a:pt x="14125" y="7824"/>
                  <a:pt x="14124" y="7749"/>
                  <a:pt x="14124" y="7716"/>
                </a:cubicBezTo>
                <a:lnTo>
                  <a:pt x="14124" y="3668"/>
                </a:lnTo>
                <a:cubicBezTo>
                  <a:pt x="14124" y="2599"/>
                  <a:pt x="13251" y="1727"/>
                  <a:pt x="12183" y="1727"/>
                </a:cubicBezTo>
                <a:close/>
                <a:moveTo>
                  <a:pt x="14092" y="8535"/>
                </a:moveTo>
                <a:lnTo>
                  <a:pt x="8283" y="8829"/>
                </a:lnTo>
                <a:cubicBezTo>
                  <a:pt x="8161" y="8835"/>
                  <a:pt x="8062" y="8928"/>
                  <a:pt x="8044" y="9048"/>
                </a:cubicBezTo>
                <a:cubicBezTo>
                  <a:pt x="7997" y="9344"/>
                  <a:pt x="7810" y="9853"/>
                  <a:pt x="7072" y="9851"/>
                </a:cubicBezTo>
                <a:cubicBezTo>
                  <a:pt x="6371" y="9849"/>
                  <a:pt x="6174" y="9334"/>
                  <a:pt x="6118" y="9037"/>
                </a:cubicBezTo>
                <a:cubicBezTo>
                  <a:pt x="6095" y="8915"/>
                  <a:pt x="5996" y="8825"/>
                  <a:pt x="5873" y="8818"/>
                </a:cubicBezTo>
                <a:lnTo>
                  <a:pt x="113" y="8535"/>
                </a:lnTo>
                <a:cubicBezTo>
                  <a:pt x="79" y="8535"/>
                  <a:pt x="0" y="8530"/>
                  <a:pt x="0" y="8563"/>
                </a:cubicBezTo>
                <a:lnTo>
                  <a:pt x="0" y="10887"/>
                </a:lnTo>
                <a:cubicBezTo>
                  <a:pt x="0" y="11939"/>
                  <a:pt x="861" y="12800"/>
                  <a:pt x="1913" y="12800"/>
                </a:cubicBezTo>
                <a:lnTo>
                  <a:pt x="12288" y="12800"/>
                </a:lnTo>
                <a:cubicBezTo>
                  <a:pt x="13302" y="12800"/>
                  <a:pt x="14124" y="11978"/>
                  <a:pt x="14124" y="10964"/>
                </a:cubicBezTo>
                <a:lnTo>
                  <a:pt x="14124" y="8563"/>
                </a:lnTo>
                <a:cubicBezTo>
                  <a:pt x="14124" y="8530"/>
                  <a:pt x="14125" y="8535"/>
                  <a:pt x="14092" y="8535"/>
                </a:cubicBezTo>
                <a:close/>
                <a:moveTo>
                  <a:pt x="14092" y="8535"/>
                </a:move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48" name="image_348005">
            <a:extLst>
              <a:ext uri="{FF2B5EF4-FFF2-40B4-BE49-F238E27FC236}">
                <a16:creationId xmlns:a16="http://schemas.microsoft.com/office/drawing/2014/main" id="{4D8608D2-E75B-4EF5-B179-1A26577489A8}"/>
              </a:ext>
            </a:extLst>
          </p:cNvPr>
          <p:cNvSpPr/>
          <p:nvPr/>
        </p:nvSpPr>
        <p:spPr>
          <a:xfrm>
            <a:off x="9971909" y="2745515"/>
            <a:ext cx="360000" cy="360000"/>
          </a:xfrm>
          <a:custGeom>
            <a:avLst/>
            <a:gdLst>
              <a:gd name="T0" fmla="*/ 121763 h 600884"/>
              <a:gd name="T1" fmla="*/ 121763 h 600884"/>
              <a:gd name="T2" fmla="*/ 121763 h 600884"/>
              <a:gd name="T3" fmla="*/ 121763 h 600884"/>
              <a:gd name="T4" fmla="*/ 121763 h 600884"/>
              <a:gd name="T5" fmla="*/ 121763 h 600884"/>
              <a:gd name="T6" fmla="*/ 121763 h 600884"/>
              <a:gd name="T7" fmla="*/ 121763 h 600884"/>
              <a:gd name="T8" fmla="*/ 121763 h 600884"/>
              <a:gd name="T9" fmla="*/ 121763 h 600884"/>
              <a:gd name="T10" fmla="*/ 121763 h 600884"/>
              <a:gd name="T11" fmla="*/ 121763 h 600884"/>
              <a:gd name="T12" fmla="*/ 121763 h 600884"/>
              <a:gd name="T13" fmla="*/ 121763 h 600884"/>
              <a:gd name="T14" fmla="*/ 121763 h 600884"/>
              <a:gd name="T15" fmla="*/ 121763 h 600884"/>
              <a:gd name="T16" fmla="*/ 121763 h 600884"/>
              <a:gd name="T17" fmla="*/ 121763 h 600884"/>
              <a:gd name="T18" fmla="*/ 121763 h 600884"/>
              <a:gd name="T19" fmla="*/ 121763 h 600884"/>
              <a:gd name="T20" fmla="*/ 121763 h 600884"/>
              <a:gd name="T21" fmla="*/ 121763 h 600884"/>
              <a:gd name="T22" fmla="*/ 121763 h 600884"/>
              <a:gd name="T23" fmla="*/ 121763 h 600884"/>
              <a:gd name="T24" fmla="*/ 121763 h 600884"/>
              <a:gd name="T25" fmla="*/ 121763 h 600884"/>
              <a:gd name="T26" fmla="*/ 121763 h 600884"/>
              <a:gd name="T27" fmla="*/ 121763 h 600884"/>
              <a:gd name="T28" fmla="*/ 121763 h 600884"/>
              <a:gd name="T29" fmla="*/ 121763 h 600884"/>
              <a:gd name="T30" fmla="*/ 121763 h 600884"/>
              <a:gd name="T31" fmla="*/ 121763 h 600884"/>
              <a:gd name="T32" fmla="*/ 121763 h 600884"/>
              <a:gd name="T33" fmla="*/ 121763 h 600884"/>
              <a:gd name="T34" fmla="*/ 121763 h 600884"/>
              <a:gd name="T35" fmla="*/ 121763 h 600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302" h="5518">
                <a:moveTo>
                  <a:pt x="0" y="0"/>
                </a:moveTo>
                <a:lnTo>
                  <a:pt x="0" y="5518"/>
                </a:lnTo>
                <a:lnTo>
                  <a:pt x="6302" y="5518"/>
                </a:lnTo>
                <a:lnTo>
                  <a:pt x="6302" y="0"/>
                </a:lnTo>
                <a:lnTo>
                  <a:pt x="0" y="0"/>
                </a:lnTo>
                <a:close/>
                <a:moveTo>
                  <a:pt x="1797" y="957"/>
                </a:moveTo>
                <a:cubicBezTo>
                  <a:pt x="2099" y="957"/>
                  <a:pt x="2344" y="1202"/>
                  <a:pt x="2344" y="1504"/>
                </a:cubicBezTo>
                <a:cubicBezTo>
                  <a:pt x="2344" y="1806"/>
                  <a:pt x="2099" y="2051"/>
                  <a:pt x="1797" y="2051"/>
                </a:cubicBezTo>
                <a:cubicBezTo>
                  <a:pt x="1495" y="2051"/>
                  <a:pt x="1250" y="1806"/>
                  <a:pt x="1250" y="1504"/>
                </a:cubicBezTo>
                <a:cubicBezTo>
                  <a:pt x="1250" y="1202"/>
                  <a:pt x="1495" y="957"/>
                  <a:pt x="1797" y="957"/>
                </a:cubicBezTo>
                <a:close/>
                <a:moveTo>
                  <a:pt x="5645" y="4862"/>
                </a:moveTo>
                <a:lnTo>
                  <a:pt x="656" y="4862"/>
                </a:lnTo>
                <a:lnTo>
                  <a:pt x="656" y="4147"/>
                </a:lnTo>
                <a:lnTo>
                  <a:pt x="1770" y="3033"/>
                </a:lnTo>
                <a:lnTo>
                  <a:pt x="2453" y="3717"/>
                </a:lnTo>
                <a:lnTo>
                  <a:pt x="4343" y="1826"/>
                </a:lnTo>
                <a:lnTo>
                  <a:pt x="5645" y="3128"/>
                </a:lnTo>
                <a:lnTo>
                  <a:pt x="5645" y="48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49" name="iconfont-1191-801512">
            <a:extLst>
              <a:ext uri="{FF2B5EF4-FFF2-40B4-BE49-F238E27FC236}">
                <a16:creationId xmlns:a16="http://schemas.microsoft.com/office/drawing/2014/main" id="{E4680A8E-F75A-412B-A9A3-5269FEBCDAB6}"/>
              </a:ext>
            </a:extLst>
          </p:cNvPr>
          <p:cNvSpPr/>
          <p:nvPr/>
        </p:nvSpPr>
        <p:spPr>
          <a:xfrm>
            <a:off x="6003863" y="2745515"/>
            <a:ext cx="360000" cy="360000"/>
          </a:xfrm>
          <a:custGeom>
            <a:avLst/>
            <a:gdLst>
              <a:gd name="T0" fmla="*/ 40 w 7790"/>
              <a:gd name="T1" fmla="*/ 0 h 8036"/>
              <a:gd name="T2" fmla="*/ 3458 w 7790"/>
              <a:gd name="T3" fmla="*/ 0 h 8036"/>
              <a:gd name="T4" fmla="*/ 3458 w 7790"/>
              <a:gd name="T5" fmla="*/ 3418 h 8036"/>
              <a:gd name="T6" fmla="*/ 40 w 7790"/>
              <a:gd name="T7" fmla="*/ 3418 h 8036"/>
              <a:gd name="T8" fmla="*/ 40 w 7790"/>
              <a:gd name="T9" fmla="*/ 0 h 8036"/>
              <a:gd name="T10" fmla="*/ 7790 w 7790"/>
              <a:gd name="T11" fmla="*/ 1695 h 8036"/>
              <a:gd name="T12" fmla="*/ 6170 w 7790"/>
              <a:gd name="T13" fmla="*/ 103 h 8036"/>
              <a:gd name="T14" fmla="*/ 4577 w 7790"/>
              <a:gd name="T15" fmla="*/ 1723 h 8036"/>
              <a:gd name="T16" fmla="*/ 6198 w 7790"/>
              <a:gd name="T17" fmla="*/ 3316 h 8036"/>
              <a:gd name="T18" fmla="*/ 7790 w 7790"/>
              <a:gd name="T19" fmla="*/ 1695 h 8036"/>
              <a:gd name="T20" fmla="*/ 0 w 7790"/>
              <a:gd name="T21" fmla="*/ 4618 h 8036"/>
              <a:gd name="T22" fmla="*/ 3417 w 7790"/>
              <a:gd name="T23" fmla="*/ 4618 h 8036"/>
              <a:gd name="T24" fmla="*/ 3417 w 7790"/>
              <a:gd name="T25" fmla="*/ 8036 h 8036"/>
              <a:gd name="T26" fmla="*/ 0 w 7790"/>
              <a:gd name="T27" fmla="*/ 8036 h 8036"/>
              <a:gd name="T28" fmla="*/ 0 w 7790"/>
              <a:gd name="T29" fmla="*/ 4618 h 8036"/>
              <a:gd name="T30" fmla="*/ 4353 w 7790"/>
              <a:gd name="T31" fmla="*/ 4618 h 8036"/>
              <a:gd name="T32" fmla="*/ 7770 w 7790"/>
              <a:gd name="T33" fmla="*/ 4618 h 8036"/>
              <a:gd name="T34" fmla="*/ 7770 w 7790"/>
              <a:gd name="T35" fmla="*/ 8036 h 8036"/>
              <a:gd name="T36" fmla="*/ 4353 w 7790"/>
              <a:gd name="T37" fmla="*/ 8036 h 8036"/>
              <a:gd name="T38" fmla="*/ 4353 w 7790"/>
              <a:gd name="T39" fmla="*/ 4618 h 8036"/>
              <a:gd name="T40" fmla="*/ 4353 w 7790"/>
              <a:gd name="T41" fmla="*/ 4618 h 8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790" h="8036">
                <a:moveTo>
                  <a:pt x="40" y="0"/>
                </a:moveTo>
                <a:lnTo>
                  <a:pt x="3458" y="0"/>
                </a:lnTo>
                <a:lnTo>
                  <a:pt x="3458" y="3418"/>
                </a:lnTo>
                <a:lnTo>
                  <a:pt x="40" y="3418"/>
                </a:lnTo>
                <a:lnTo>
                  <a:pt x="40" y="0"/>
                </a:lnTo>
                <a:close/>
                <a:moveTo>
                  <a:pt x="7790" y="1695"/>
                </a:moveTo>
                <a:lnTo>
                  <a:pt x="6170" y="103"/>
                </a:lnTo>
                <a:lnTo>
                  <a:pt x="4577" y="1723"/>
                </a:lnTo>
                <a:lnTo>
                  <a:pt x="6198" y="3316"/>
                </a:lnTo>
                <a:lnTo>
                  <a:pt x="7790" y="1695"/>
                </a:lnTo>
                <a:close/>
                <a:moveTo>
                  <a:pt x="0" y="4618"/>
                </a:moveTo>
                <a:lnTo>
                  <a:pt x="3417" y="4618"/>
                </a:lnTo>
                <a:lnTo>
                  <a:pt x="3417" y="8036"/>
                </a:lnTo>
                <a:lnTo>
                  <a:pt x="0" y="8036"/>
                </a:lnTo>
                <a:lnTo>
                  <a:pt x="0" y="4618"/>
                </a:lnTo>
                <a:close/>
                <a:moveTo>
                  <a:pt x="4353" y="4618"/>
                </a:moveTo>
                <a:lnTo>
                  <a:pt x="7770" y="4618"/>
                </a:lnTo>
                <a:lnTo>
                  <a:pt x="7770" y="8036"/>
                </a:lnTo>
                <a:lnTo>
                  <a:pt x="4353" y="8036"/>
                </a:lnTo>
                <a:lnTo>
                  <a:pt x="4353" y="4618"/>
                </a:lnTo>
                <a:close/>
                <a:moveTo>
                  <a:pt x="4353" y="4618"/>
                </a:move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50" name="文本框 749">
            <a:extLst>
              <a:ext uri="{FF2B5EF4-FFF2-40B4-BE49-F238E27FC236}">
                <a16:creationId xmlns:a16="http://schemas.microsoft.com/office/drawing/2014/main" id="{15753511-7789-48B9-8ED3-60AB7720762D}"/>
              </a:ext>
            </a:extLst>
          </p:cNvPr>
          <p:cNvSpPr txBox="1"/>
          <p:nvPr/>
        </p:nvSpPr>
        <p:spPr>
          <a:xfrm>
            <a:off x="1133806" y="4191560"/>
            <a:ext cx="2164020" cy="2818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管理用户双系统</a:t>
            </a:r>
            <a:r>
              <a:rPr lang="en-US" altLang="zh-CN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+</a:t>
            </a:r>
            <a:r>
              <a:rPr lang="zh-CN" altLang="en-US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小程序页面</a:t>
            </a:r>
            <a:endParaRPr lang="en-US" altLang="zh-CN" sz="11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1" name="文本框 750">
            <a:extLst>
              <a:ext uri="{FF2B5EF4-FFF2-40B4-BE49-F238E27FC236}">
                <a16:creationId xmlns:a16="http://schemas.microsoft.com/office/drawing/2014/main" id="{E81E3DF0-F2AA-4D5B-AC7E-86D35791413F}"/>
              </a:ext>
            </a:extLst>
          </p:cNvPr>
          <p:cNvSpPr txBox="1"/>
          <p:nvPr/>
        </p:nvSpPr>
        <p:spPr>
          <a:xfrm>
            <a:off x="868085" y="3488157"/>
            <a:ext cx="2720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客户端</a:t>
            </a:r>
            <a:endParaRPr lang="zh-CN" altLang="en-US" sz="2400" spc="300" dirty="0">
              <a:solidFill>
                <a:srgbClr val="89E0FF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752" name="文本框 751">
            <a:extLst>
              <a:ext uri="{FF2B5EF4-FFF2-40B4-BE49-F238E27FC236}">
                <a16:creationId xmlns:a16="http://schemas.microsoft.com/office/drawing/2014/main" id="{327B460C-812C-48D5-9A5F-8E6FCCFB3210}"/>
              </a:ext>
            </a:extLst>
          </p:cNvPr>
          <p:cNvSpPr txBox="1"/>
          <p:nvPr/>
        </p:nvSpPr>
        <p:spPr>
          <a:xfrm>
            <a:off x="5175526" y="4178126"/>
            <a:ext cx="1958440" cy="4849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zh-CN" sz="1100" spc="12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Mysql</a:t>
            </a:r>
            <a:r>
              <a:rPr lang="zh-CN" altLang="en-US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关系型数据库</a:t>
            </a:r>
            <a:br>
              <a:rPr lang="en-US" altLang="zh-CN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</a:br>
            <a:r>
              <a:rPr lang="zh-CN" altLang="en-US" sz="11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  <a:sym typeface="微软雅黑" panose="020B0503020204020204" pitchFamily="34" charset="-122"/>
              </a:rPr>
              <a:t>提供持久化高性能查询</a:t>
            </a:r>
            <a:endParaRPr lang="en-US" altLang="zh-CN" sz="11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3" name="文本框 752">
            <a:extLst>
              <a:ext uri="{FF2B5EF4-FFF2-40B4-BE49-F238E27FC236}">
                <a16:creationId xmlns:a16="http://schemas.microsoft.com/office/drawing/2014/main" id="{D08BC853-DF97-4AED-9ADB-7F941AA9646A}"/>
              </a:ext>
            </a:extLst>
          </p:cNvPr>
          <p:cNvSpPr txBox="1"/>
          <p:nvPr/>
        </p:nvSpPr>
        <p:spPr>
          <a:xfrm>
            <a:off x="4794475" y="3488157"/>
            <a:ext cx="2720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文件存储层</a:t>
            </a:r>
            <a:endParaRPr lang="zh-CN" altLang="en-US" sz="2400" spc="300" dirty="0">
              <a:solidFill>
                <a:srgbClr val="89E0FF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微软雅黑" panose="020B0503020204020204" pitchFamily="34" charset="-122"/>
            </a:endParaRPr>
          </a:p>
        </p:txBody>
      </p:sp>
      <p:sp>
        <p:nvSpPr>
          <p:cNvPr id="757" name="文本框 756">
            <a:extLst>
              <a:ext uri="{FF2B5EF4-FFF2-40B4-BE49-F238E27FC236}">
                <a16:creationId xmlns:a16="http://schemas.microsoft.com/office/drawing/2014/main" id="{9F34B433-DF29-4C9B-AF98-72A0DBC9423B}"/>
              </a:ext>
            </a:extLst>
          </p:cNvPr>
          <p:cNvSpPr txBox="1"/>
          <p:nvPr/>
        </p:nvSpPr>
        <p:spPr>
          <a:xfrm>
            <a:off x="9154068" y="4178126"/>
            <a:ext cx="1958440" cy="6880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100" spc="120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登录验证、预约处理、双端信息交流、异常处理</a:t>
            </a:r>
          </a:p>
          <a:p>
            <a:pPr algn="ctr">
              <a:lnSpc>
                <a:spcPct val="120000"/>
              </a:lnSpc>
            </a:pPr>
            <a:endParaRPr lang="en-US" altLang="zh-CN" sz="11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58" name="文本框 757">
            <a:extLst>
              <a:ext uri="{FF2B5EF4-FFF2-40B4-BE49-F238E27FC236}">
                <a16:creationId xmlns:a16="http://schemas.microsoft.com/office/drawing/2014/main" id="{7BDFF072-5442-41AB-82A2-4D80316C7627}"/>
              </a:ext>
            </a:extLst>
          </p:cNvPr>
          <p:cNvSpPr txBox="1"/>
          <p:nvPr/>
        </p:nvSpPr>
        <p:spPr>
          <a:xfrm>
            <a:off x="8773017" y="3488157"/>
            <a:ext cx="27205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spc="3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  <a:sym typeface="微软雅黑" panose="020B0503020204020204" pitchFamily="34" charset="-122"/>
              </a:rPr>
              <a:t>后端逻辑层</a:t>
            </a:r>
            <a:endParaRPr lang="zh-CN" altLang="en-US" sz="2400" spc="300" dirty="0">
              <a:solidFill>
                <a:srgbClr val="89E0FF"/>
              </a:solidFill>
              <a:latin typeface="华文中宋" panose="02010600040101010101" pitchFamily="2" charset="-122"/>
              <a:ea typeface="华文中宋" panose="02010600040101010101" pitchFamily="2" charset="-122"/>
              <a:sym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13603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C3A7FAE-FA35-4559-AE00-9BE3F3814879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34FE8105-6FE2-4517-8ABA-6E7E7E26F01D}"/>
              </a:ext>
            </a:extLst>
          </p:cNvPr>
          <p:cNvSpPr/>
          <p:nvPr/>
        </p:nvSpPr>
        <p:spPr>
          <a:xfrm>
            <a:off x="-82783" y="6560874"/>
            <a:ext cx="529498" cy="529498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59AE18B-7B81-4001-8491-0F3579C3981B}"/>
              </a:ext>
            </a:extLst>
          </p:cNvPr>
          <p:cNvSpPr txBox="1"/>
          <p:nvPr/>
        </p:nvSpPr>
        <p:spPr>
          <a:xfrm>
            <a:off x="862746" y="533395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关键技术</a:t>
            </a:r>
          </a:p>
        </p:txBody>
      </p:sp>
      <p:sp>
        <p:nvSpPr>
          <p:cNvPr id="13" name="平行四边形 12">
            <a:extLst>
              <a:ext uri="{FF2B5EF4-FFF2-40B4-BE49-F238E27FC236}">
                <a16:creationId xmlns:a16="http://schemas.microsoft.com/office/drawing/2014/main" id="{C6B8885D-C1B4-471F-8BFC-896865CBF1F7}"/>
              </a:ext>
            </a:extLst>
          </p:cNvPr>
          <p:cNvSpPr/>
          <p:nvPr/>
        </p:nvSpPr>
        <p:spPr>
          <a:xfrm>
            <a:off x="433693" y="297126"/>
            <a:ext cx="529498" cy="636379"/>
          </a:xfrm>
          <a:prstGeom prst="parallelogram">
            <a:avLst>
              <a:gd name="adj" fmla="val 2979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6" name="平行四边形 15">
            <a:extLst>
              <a:ext uri="{FF2B5EF4-FFF2-40B4-BE49-F238E27FC236}">
                <a16:creationId xmlns:a16="http://schemas.microsoft.com/office/drawing/2014/main" id="{2CA64C00-772F-457F-96FE-D319377E4234}"/>
              </a:ext>
            </a:extLst>
          </p:cNvPr>
          <p:cNvSpPr/>
          <p:nvPr/>
        </p:nvSpPr>
        <p:spPr>
          <a:xfrm>
            <a:off x="985903" y="297126"/>
            <a:ext cx="132408" cy="246221"/>
          </a:xfrm>
          <a:prstGeom prst="parallelogram">
            <a:avLst>
              <a:gd name="adj" fmla="val 4178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7" name="平行四边形 16">
            <a:extLst>
              <a:ext uri="{FF2B5EF4-FFF2-40B4-BE49-F238E27FC236}">
                <a16:creationId xmlns:a16="http://schemas.microsoft.com/office/drawing/2014/main" id="{8496A0ED-F739-415D-82F8-3E14A5BFAAD8}"/>
              </a:ext>
            </a:extLst>
          </p:cNvPr>
          <p:cNvSpPr/>
          <p:nvPr/>
        </p:nvSpPr>
        <p:spPr>
          <a:xfrm>
            <a:off x="1155971" y="297126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CC911BBC-6CDD-4EC6-A896-3C337452CC39}"/>
              </a:ext>
            </a:extLst>
          </p:cNvPr>
          <p:cNvSpPr/>
          <p:nvPr/>
        </p:nvSpPr>
        <p:spPr>
          <a:xfrm>
            <a:off x="1326040" y="297126"/>
            <a:ext cx="132408" cy="246221"/>
          </a:xfrm>
          <a:prstGeom prst="parallelogram">
            <a:avLst>
              <a:gd name="adj" fmla="val 41784"/>
            </a:avLst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D36B3B6B-7107-4702-8ABD-74571C518615}"/>
              </a:ext>
            </a:extLst>
          </p:cNvPr>
          <p:cNvSpPr/>
          <p:nvPr/>
        </p:nvSpPr>
        <p:spPr>
          <a:xfrm flipH="1">
            <a:off x="6287933" y="-103963"/>
            <a:ext cx="5951403" cy="6961963"/>
          </a:xfrm>
          <a:custGeom>
            <a:avLst/>
            <a:gdLst>
              <a:gd name="connsiteX0" fmla="*/ 0 w 5951403"/>
              <a:gd name="connsiteY0" fmla="*/ 0 h 6929166"/>
              <a:gd name="connsiteX1" fmla="*/ 4551949 w 5951403"/>
              <a:gd name="connsiteY1" fmla="*/ 0 h 6929166"/>
              <a:gd name="connsiteX2" fmla="*/ 4565836 w 5951403"/>
              <a:gd name="connsiteY2" fmla="*/ 14566 h 6929166"/>
              <a:gd name="connsiteX3" fmla="*/ 5951403 w 5951403"/>
              <a:gd name="connsiteY3" fmla="*/ 3600744 h 6929166"/>
              <a:gd name="connsiteX4" fmla="*/ 4891810 w 5951403"/>
              <a:gd name="connsiteY4" fmla="*/ 6791910 h 6929166"/>
              <a:gd name="connsiteX5" fmla="*/ 4783947 w 5951403"/>
              <a:gd name="connsiteY5" fmla="*/ 6929166 h 6929166"/>
              <a:gd name="connsiteX6" fmla="*/ 0 w 5951403"/>
              <a:gd name="connsiteY6" fmla="*/ 6929166 h 69291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51403" h="6929166">
                <a:moveTo>
                  <a:pt x="0" y="0"/>
                </a:moveTo>
                <a:lnTo>
                  <a:pt x="4551949" y="0"/>
                </a:lnTo>
                <a:lnTo>
                  <a:pt x="4565836" y="14566"/>
                </a:lnTo>
                <a:cubicBezTo>
                  <a:pt x="5426713" y="961741"/>
                  <a:pt x="5951403" y="2219969"/>
                  <a:pt x="5951403" y="3600744"/>
                </a:cubicBezTo>
                <a:cubicBezTo>
                  <a:pt x="5951403" y="4797416"/>
                  <a:pt x="5557302" y="5902041"/>
                  <a:pt x="4891810" y="6791910"/>
                </a:cubicBezTo>
                <a:lnTo>
                  <a:pt x="4783947" y="6929166"/>
                </a:lnTo>
                <a:lnTo>
                  <a:pt x="0" y="6929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aphicFrame>
        <p:nvGraphicFramePr>
          <p:cNvPr id="20" name="图表 19">
            <a:extLst>
              <a:ext uri="{FF2B5EF4-FFF2-40B4-BE49-F238E27FC236}">
                <a16:creationId xmlns:a16="http://schemas.microsoft.com/office/drawing/2014/main" id="{309E9E1B-66C6-4853-88C9-673DBA91E7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52252720"/>
              </p:ext>
            </p:extLst>
          </p:nvPr>
        </p:nvGraphicFramePr>
        <p:xfrm>
          <a:off x="6902999" y="2032000"/>
          <a:ext cx="5400290" cy="40835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484FAFAF-3823-44AB-A229-D1B92A74636B}"/>
              </a:ext>
            </a:extLst>
          </p:cNvPr>
          <p:cNvCxnSpPr>
            <a:cxnSpLocks/>
          </p:cNvCxnSpPr>
          <p:nvPr/>
        </p:nvCxnSpPr>
        <p:spPr>
          <a:xfrm>
            <a:off x="568760" y="2790680"/>
            <a:ext cx="0" cy="1993900"/>
          </a:xfrm>
          <a:prstGeom prst="line">
            <a:avLst/>
          </a:prstGeom>
          <a:ln w="38100" cap="sq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96000">
                  <a:schemeClr val="accent1"/>
                </a:gs>
              </a:gsLst>
              <a:lin ang="162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E9553F23-7D76-4570-B142-B6F7B4A2DAAF}"/>
              </a:ext>
            </a:extLst>
          </p:cNvPr>
          <p:cNvSpPr txBox="1"/>
          <p:nvPr/>
        </p:nvSpPr>
        <p:spPr>
          <a:xfrm>
            <a:off x="963191" y="2221430"/>
            <a:ext cx="4263364" cy="4103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基于微信官方小程序框架，提供原生性能体验，支持微信生态无缝集成，实现一键登录和消息推送功能。</a:t>
            </a: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采用</a:t>
            </a:r>
            <a:r>
              <a:rPr lang="en-US" altLang="zh-CN" sz="1200" spc="12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SpringBoot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微服务架构，提供</a:t>
            </a:r>
            <a:r>
              <a: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RESTful API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接口，集成</a:t>
            </a:r>
            <a:r>
              <a: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Spring Security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实现用户认证和权限控制，确保系统安全性和可扩展性。</a:t>
            </a: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利用</a:t>
            </a:r>
            <a:r>
              <a: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MySQL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事务特性和</a:t>
            </a:r>
            <a:r>
              <a: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ACID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属性，保障预约数据一致性，通过索引优化和查询缓存提升并发处理能力，支持复杂的时间冲突检测算法。</a:t>
            </a: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腾讯开源的企业级设计语言，提供一致的用户体验，组件化开发提高代码复用性和维护效率。</a:t>
            </a: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部署在云服务器环境，支持弹性扩容和负载均衡，确保系统高可用性和稳定运行，提供</a:t>
            </a:r>
            <a:r>
              <a:rPr lang="en-US" altLang="zh-CN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7×24</a:t>
            </a:r>
            <a:r>
              <a:rPr lang="zh-CN" altLang="en-US" sz="1200" spc="12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小时服务保障。</a:t>
            </a: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  <a:p>
            <a:pPr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  <a:p>
            <a:pPr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  <a:p>
            <a:pPr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  <a:p>
            <a:pPr algn="just">
              <a:lnSpc>
                <a:spcPct val="120000"/>
              </a:lnSpc>
            </a:pPr>
            <a:endParaRPr lang="en-US" altLang="zh-CN" sz="1200" spc="12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F2B81181-BB63-43D4-BCD3-4A7E337A6E69}"/>
              </a:ext>
            </a:extLst>
          </p:cNvPr>
          <p:cNvGrpSpPr/>
          <p:nvPr/>
        </p:nvGrpSpPr>
        <p:grpSpPr>
          <a:xfrm>
            <a:off x="11145296" y="109347"/>
            <a:ext cx="901117" cy="218981"/>
            <a:chOff x="10155891" y="109347"/>
            <a:chExt cx="1890521" cy="173822"/>
          </a:xfrm>
        </p:grpSpPr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84693C14-BAD5-4DA8-A041-FF0CB9CF478B}"/>
                </a:ext>
              </a:extLst>
            </p:cNvPr>
            <p:cNvSpPr/>
            <p:nvPr/>
          </p:nvSpPr>
          <p:spPr>
            <a:xfrm rot="16200000">
              <a:off x="10966812" y="-701574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33" name="矩形: 圆角 32">
              <a:extLst>
                <a:ext uri="{FF2B5EF4-FFF2-40B4-BE49-F238E27FC236}">
                  <a16:creationId xmlns:a16="http://schemas.microsoft.com/office/drawing/2014/main" id="{82BC66CA-FB71-4CBE-836F-0D2CA19456B7}"/>
                </a:ext>
              </a:extLst>
            </p:cNvPr>
            <p:cNvSpPr/>
            <p:nvPr/>
          </p:nvSpPr>
          <p:spPr>
            <a:xfrm rot="16200000">
              <a:off x="11188193" y="-575050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57218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A3E7C5F-D304-4767-80F3-89D35DFB12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45"/>
          <a:stretch/>
        </p:blipFill>
        <p:spPr>
          <a:xfrm>
            <a:off x="0" y="-14591"/>
            <a:ext cx="12192000" cy="6872591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436428C5-8B0D-43A9-B677-C854F0D62FB3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>
                  <a:alpha val="5100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6BBA3C7-BACB-4EDC-8BB4-17952164713E}"/>
              </a:ext>
            </a:extLst>
          </p:cNvPr>
          <p:cNvSpPr/>
          <p:nvPr/>
        </p:nvSpPr>
        <p:spPr>
          <a:xfrm>
            <a:off x="3337328" y="670328"/>
            <a:ext cx="5517345" cy="5517345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E51D0BF-B0A1-48F1-8457-9D2A496DE09B}"/>
              </a:ext>
            </a:extLst>
          </p:cNvPr>
          <p:cNvSpPr txBox="1"/>
          <p:nvPr/>
        </p:nvSpPr>
        <p:spPr>
          <a:xfrm>
            <a:off x="4103669" y="2435304"/>
            <a:ext cx="401316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6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应用效果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6005D2F-BAA0-4AF2-9C93-6F6481324F78}"/>
              </a:ext>
            </a:extLst>
          </p:cNvPr>
          <p:cNvSpPr txBox="1"/>
          <p:nvPr/>
        </p:nvSpPr>
        <p:spPr>
          <a:xfrm>
            <a:off x="4103669" y="3946046"/>
            <a:ext cx="40131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spc="600" dirty="0">
                <a:solidFill>
                  <a:srgbClr val="E47F4B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Apply effects</a:t>
            </a:r>
            <a:endParaRPr lang="zh-CN" altLang="en-US" sz="1200" spc="600" dirty="0">
              <a:solidFill>
                <a:srgbClr val="E47F4B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algn="ctr"/>
            <a:endParaRPr lang="zh-CN" altLang="en-US" sz="1200" spc="600" dirty="0">
              <a:solidFill>
                <a:srgbClr val="E47F4B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7E0E8FC-8564-4AF0-8012-A85F8E26F5D0}"/>
              </a:ext>
            </a:extLst>
          </p:cNvPr>
          <p:cNvCxnSpPr>
            <a:cxnSpLocks/>
          </p:cNvCxnSpPr>
          <p:nvPr/>
        </p:nvCxnSpPr>
        <p:spPr>
          <a:xfrm>
            <a:off x="5308600" y="3632200"/>
            <a:ext cx="1574800" cy="0"/>
          </a:xfrm>
          <a:prstGeom prst="line">
            <a:avLst/>
          </a:prstGeom>
          <a:ln w="254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>
            <a:extLst>
              <a:ext uri="{FF2B5EF4-FFF2-40B4-BE49-F238E27FC236}">
                <a16:creationId xmlns:a16="http://schemas.microsoft.com/office/drawing/2014/main" id="{E8D939C6-C0B5-4894-B1D2-D1F89CDCC36E}"/>
              </a:ext>
            </a:extLst>
          </p:cNvPr>
          <p:cNvSpPr/>
          <p:nvPr/>
        </p:nvSpPr>
        <p:spPr>
          <a:xfrm>
            <a:off x="3532771" y="631855"/>
            <a:ext cx="905026" cy="905026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32B32385-A124-446C-98E8-0DAB45E58C26}"/>
              </a:ext>
            </a:extLst>
          </p:cNvPr>
          <p:cNvSpPr/>
          <p:nvPr/>
        </p:nvSpPr>
        <p:spPr>
          <a:xfrm>
            <a:off x="7413694" y="4660850"/>
            <a:ext cx="1754811" cy="175481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1" name="矩形: 圆角 20">
            <a:extLst>
              <a:ext uri="{FF2B5EF4-FFF2-40B4-BE49-F238E27FC236}">
                <a16:creationId xmlns:a16="http://schemas.microsoft.com/office/drawing/2014/main" id="{57316ECB-FBCB-4921-9701-11B9CBE2143E}"/>
              </a:ext>
            </a:extLst>
          </p:cNvPr>
          <p:cNvSpPr/>
          <p:nvPr/>
        </p:nvSpPr>
        <p:spPr>
          <a:xfrm rot="20075835">
            <a:off x="9952755" y="-3019638"/>
            <a:ext cx="482075" cy="678767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rgbClr val="E47F4B"/>
              </a:gs>
              <a:gs pos="0">
                <a:srgbClr val="E47F4B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2" name="矩形: 圆角 21">
            <a:extLst>
              <a:ext uri="{FF2B5EF4-FFF2-40B4-BE49-F238E27FC236}">
                <a16:creationId xmlns:a16="http://schemas.microsoft.com/office/drawing/2014/main" id="{C41EB185-D8D5-46A3-964A-B02479E0CB9E}"/>
              </a:ext>
            </a:extLst>
          </p:cNvPr>
          <p:cNvSpPr/>
          <p:nvPr/>
        </p:nvSpPr>
        <p:spPr>
          <a:xfrm rot="20075835">
            <a:off x="11221087" y="4615318"/>
            <a:ext cx="95570" cy="1170664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07CD7FA2-5F3F-4A8B-88B7-4AD7C977E469}"/>
              </a:ext>
            </a:extLst>
          </p:cNvPr>
          <p:cNvSpPr/>
          <p:nvPr/>
        </p:nvSpPr>
        <p:spPr>
          <a:xfrm rot="20075835">
            <a:off x="559698" y="978546"/>
            <a:ext cx="915000" cy="5437469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100000">
                <a:schemeClr val="accent1"/>
              </a:gs>
              <a:gs pos="0">
                <a:schemeClr val="accent1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597572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>
            <a:extLst>
              <a:ext uri="{FF2B5EF4-FFF2-40B4-BE49-F238E27FC236}">
                <a16:creationId xmlns:a16="http://schemas.microsoft.com/office/drawing/2014/main" id="{CC3A7FAE-FA35-4559-AE00-9BE3F3814879}"/>
              </a:ext>
            </a:extLst>
          </p:cNvPr>
          <p:cNvSpPr/>
          <p:nvPr/>
        </p:nvSpPr>
        <p:spPr>
          <a:xfrm>
            <a:off x="0" y="-93031"/>
            <a:ext cx="12220506" cy="6951031"/>
          </a:xfrm>
          <a:prstGeom prst="rect">
            <a:avLst/>
          </a:prstGeom>
          <a:gradFill flip="none" rotWithShape="1">
            <a:gsLst>
              <a:gs pos="0">
                <a:srgbClr val="1D3532"/>
              </a:gs>
              <a:gs pos="100000">
                <a:srgbClr val="202932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ACE8039D-FEF8-4B32-A3FA-111418509B43}"/>
              </a:ext>
            </a:extLst>
          </p:cNvPr>
          <p:cNvSpPr/>
          <p:nvPr/>
        </p:nvSpPr>
        <p:spPr>
          <a:xfrm>
            <a:off x="-494518" y="5347688"/>
            <a:ext cx="2984035" cy="2984035"/>
          </a:xfrm>
          <a:prstGeom prst="ellipse">
            <a:avLst/>
          </a:prstGeom>
          <a:noFill/>
          <a:ln w="635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5D730B08-8EC0-4EEC-9480-314FA272D18B}"/>
              </a:ext>
            </a:extLst>
          </p:cNvPr>
          <p:cNvSpPr/>
          <p:nvPr/>
        </p:nvSpPr>
        <p:spPr>
          <a:xfrm>
            <a:off x="848977" y="474005"/>
            <a:ext cx="452513" cy="452513"/>
          </a:xfrm>
          <a:prstGeom prst="ellipse">
            <a:avLst/>
          </a:prstGeom>
          <a:solidFill>
            <a:srgbClr val="E47F4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60586771-C2F0-40D0-830C-11662BF965F1}"/>
              </a:ext>
            </a:extLst>
          </p:cNvPr>
          <p:cNvSpPr txBox="1"/>
          <p:nvPr/>
        </p:nvSpPr>
        <p:spPr>
          <a:xfrm>
            <a:off x="997500" y="533395"/>
            <a:ext cx="3811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spc="600" dirty="0">
                <a:solidFill>
                  <a:schemeClr val="accent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应用效果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3320C24E-FEB5-41F0-93E0-6B578A9ADF72}"/>
              </a:ext>
            </a:extLst>
          </p:cNvPr>
          <p:cNvSpPr/>
          <p:nvPr/>
        </p:nvSpPr>
        <p:spPr>
          <a:xfrm>
            <a:off x="11861865" y="6481064"/>
            <a:ext cx="717281" cy="717281"/>
          </a:xfrm>
          <a:prstGeom prst="ellipse">
            <a:avLst/>
          </a:prstGeom>
          <a:noFill/>
          <a:ln w="1270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A1BE2358-3FA5-4A49-AE0B-ED56479D8EC4}"/>
              </a:ext>
            </a:extLst>
          </p:cNvPr>
          <p:cNvSpPr/>
          <p:nvPr/>
        </p:nvSpPr>
        <p:spPr>
          <a:xfrm>
            <a:off x="1443335" y="2284842"/>
            <a:ext cx="3365770" cy="39721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91E0ED23-E0B0-44E0-941D-14E25DBE0B32}"/>
              </a:ext>
            </a:extLst>
          </p:cNvPr>
          <p:cNvSpPr/>
          <p:nvPr/>
        </p:nvSpPr>
        <p:spPr>
          <a:xfrm>
            <a:off x="7382897" y="2284842"/>
            <a:ext cx="3365770" cy="3972196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F2D6D5A-1980-4651-89A2-5A76B13385C0}"/>
              </a:ext>
            </a:extLst>
          </p:cNvPr>
          <p:cNvSpPr/>
          <p:nvPr/>
        </p:nvSpPr>
        <p:spPr>
          <a:xfrm>
            <a:off x="4427368" y="1820011"/>
            <a:ext cx="3365770" cy="4476350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AB1D847-77E6-4991-BE24-5B3ACE976D4A}"/>
              </a:ext>
            </a:extLst>
          </p:cNvPr>
          <p:cNvGrpSpPr/>
          <p:nvPr/>
        </p:nvGrpSpPr>
        <p:grpSpPr>
          <a:xfrm>
            <a:off x="10892464" y="314414"/>
            <a:ext cx="901117" cy="218981"/>
            <a:chOff x="10155891" y="109347"/>
            <a:chExt cx="1890521" cy="173822"/>
          </a:xfrm>
        </p:grpSpPr>
        <p:sp>
          <p:nvSpPr>
            <p:cNvPr id="30" name="矩形: 圆角 29">
              <a:extLst>
                <a:ext uri="{FF2B5EF4-FFF2-40B4-BE49-F238E27FC236}">
                  <a16:creationId xmlns:a16="http://schemas.microsoft.com/office/drawing/2014/main" id="{6877FB22-4E90-4B40-96B7-4E4B6FAAAE57}"/>
                </a:ext>
              </a:extLst>
            </p:cNvPr>
            <p:cNvSpPr/>
            <p:nvPr/>
          </p:nvSpPr>
          <p:spPr>
            <a:xfrm rot="16200000">
              <a:off x="10966812" y="-701574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D9E8A258-68D6-465C-BDE2-0F2079EA6F30}"/>
                </a:ext>
              </a:extLst>
            </p:cNvPr>
            <p:cNvSpPr/>
            <p:nvPr/>
          </p:nvSpPr>
          <p:spPr>
            <a:xfrm rot="16200000">
              <a:off x="11188193" y="-575050"/>
              <a:ext cx="47298" cy="1669140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rgbClr val="E47F4B"/>
                </a:gs>
                <a:gs pos="0">
                  <a:srgbClr val="E47F4B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 CN Regular" panose="020B0500000000000000" pitchFamily="34" charset="-122"/>
              </a:endParaRPr>
            </a:p>
          </p:txBody>
        </p:sp>
      </p:grpSp>
      <p:sp>
        <p:nvSpPr>
          <p:cNvPr id="4" name="矩形 3">
            <a:extLst>
              <a:ext uri="{FF2B5EF4-FFF2-40B4-BE49-F238E27FC236}">
                <a16:creationId xmlns:a16="http://schemas.microsoft.com/office/drawing/2014/main" id="{6EC4730B-0175-4BC7-A369-3E33E37A3EAC}"/>
              </a:ext>
            </a:extLst>
          </p:cNvPr>
          <p:cNvSpPr/>
          <p:nvPr/>
        </p:nvSpPr>
        <p:spPr>
          <a:xfrm>
            <a:off x="1443333" y="2284842"/>
            <a:ext cx="2984035" cy="898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9A388F8-672C-4EAE-B8C5-F091F333F0DC}"/>
              </a:ext>
            </a:extLst>
          </p:cNvPr>
          <p:cNvSpPr/>
          <p:nvPr/>
        </p:nvSpPr>
        <p:spPr>
          <a:xfrm>
            <a:off x="4427368" y="1800965"/>
            <a:ext cx="3365770" cy="11446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DC4E1F8D-4512-473D-8607-0A8CC03632BD}"/>
              </a:ext>
            </a:extLst>
          </p:cNvPr>
          <p:cNvSpPr/>
          <p:nvPr/>
        </p:nvSpPr>
        <p:spPr>
          <a:xfrm>
            <a:off x="7793138" y="2284842"/>
            <a:ext cx="2984035" cy="8981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50A851F5-036C-44D1-B4A4-9F2CCD071FA7}"/>
              </a:ext>
            </a:extLst>
          </p:cNvPr>
          <p:cNvSpPr/>
          <p:nvPr/>
        </p:nvSpPr>
        <p:spPr>
          <a:xfrm>
            <a:off x="1675479" y="2993011"/>
            <a:ext cx="1272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000" kern="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数据指标</a:t>
            </a:r>
            <a:endParaRPr lang="zh-CN" altLang="en-US" sz="2000" kern="0" spc="120" dirty="0">
              <a:solidFill>
                <a:schemeClr val="accent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A35696FE-689F-4A5A-BB7E-F0383F1C3328}"/>
              </a:ext>
            </a:extLst>
          </p:cNvPr>
          <p:cNvCxnSpPr>
            <a:cxnSpLocks/>
          </p:cNvCxnSpPr>
          <p:nvPr/>
        </p:nvCxnSpPr>
        <p:spPr>
          <a:xfrm>
            <a:off x="1777927" y="3579230"/>
            <a:ext cx="493635" cy="0"/>
          </a:xfrm>
          <a:prstGeom prst="line">
            <a:avLst/>
          </a:prstGeom>
          <a:ln w="25400">
            <a:solidFill>
              <a:srgbClr val="202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15DD96F0-4520-4BB3-A96B-38EC630D1797}"/>
              </a:ext>
            </a:extLst>
          </p:cNvPr>
          <p:cNvSpPr txBox="1"/>
          <p:nvPr/>
        </p:nvSpPr>
        <p:spPr>
          <a:xfrm>
            <a:off x="1675319" y="3835377"/>
            <a:ext cx="238899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预约操作响应时间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&lt;100ms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，提供流畅用户体验。</a:t>
            </a:r>
            <a:endParaRPr lang="en-US" altLang="zh-CN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buFont typeface="Arial" panose="020B0604020202020204" pitchFamily="34" charset="0"/>
              <a:buChar char="•"/>
            </a:pPr>
            <a:endParaRPr lang="zh-CN" altLang="en-US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数据库查询平均耗时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&lt;50ms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，满足高并发访问需求。</a:t>
            </a:r>
            <a:endParaRPr lang="en-US" altLang="zh-CN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buFont typeface="Arial" panose="020B0604020202020204" pitchFamily="34" charset="0"/>
              <a:buChar char="•"/>
            </a:pPr>
            <a:endParaRPr lang="zh-CN" altLang="en-US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实验室状态更新时间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&lt;200ms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，确保信息实时同步。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9956746C-9380-48C8-89B7-49F9AF6BECAE}"/>
              </a:ext>
            </a:extLst>
          </p:cNvPr>
          <p:cNvSpPr/>
          <p:nvPr/>
        </p:nvSpPr>
        <p:spPr>
          <a:xfrm>
            <a:off x="8025239" y="2993011"/>
            <a:ext cx="1272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000" kern="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教育价值</a:t>
            </a:r>
            <a:endParaRPr lang="zh-CN" altLang="en-US" sz="2000" kern="0" spc="120" dirty="0">
              <a:solidFill>
                <a:schemeClr val="accent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1" name="直接连接符 60">
            <a:extLst>
              <a:ext uri="{FF2B5EF4-FFF2-40B4-BE49-F238E27FC236}">
                <a16:creationId xmlns:a16="http://schemas.microsoft.com/office/drawing/2014/main" id="{249FE463-3288-4EDC-B1FF-A3AFBC206281}"/>
              </a:ext>
            </a:extLst>
          </p:cNvPr>
          <p:cNvCxnSpPr>
            <a:cxnSpLocks/>
          </p:cNvCxnSpPr>
          <p:nvPr/>
        </p:nvCxnSpPr>
        <p:spPr>
          <a:xfrm>
            <a:off x="8127687" y="3579230"/>
            <a:ext cx="493635" cy="0"/>
          </a:xfrm>
          <a:prstGeom prst="line">
            <a:avLst/>
          </a:prstGeom>
          <a:ln w="25400">
            <a:solidFill>
              <a:srgbClr val="202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>
            <a:extLst>
              <a:ext uri="{FF2B5EF4-FFF2-40B4-BE49-F238E27FC236}">
                <a16:creationId xmlns:a16="http://schemas.microsoft.com/office/drawing/2014/main" id="{940EB8F7-3EA8-4086-8C14-143CB0025C73}"/>
              </a:ext>
            </a:extLst>
          </p:cNvPr>
          <p:cNvSpPr txBox="1"/>
          <p:nvPr/>
        </p:nvSpPr>
        <p:spPr>
          <a:xfrm>
            <a:off x="8025079" y="3835377"/>
            <a:ext cx="23889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促进实验室信息化管理，提升学校整体资源配置效率。</a:t>
            </a:r>
            <a:endParaRPr lang="en-US" altLang="zh-CN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可扩展至教室预约、设备借用、场地管理等场景。</a:t>
            </a: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564FF3FA-9713-4D7F-9EA3-6970118C4265}"/>
              </a:ext>
            </a:extLst>
          </p:cNvPr>
          <p:cNvSpPr/>
          <p:nvPr/>
        </p:nvSpPr>
        <p:spPr>
          <a:xfrm>
            <a:off x="4745227" y="2274014"/>
            <a:ext cx="12721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zh-CN" altLang="en-US" sz="2000" kern="0" spc="120" dirty="0">
                <a:solidFill>
                  <a:schemeClr val="tx1">
                    <a:lumMod val="75000"/>
                    <a:lumOff val="2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用户使用</a:t>
            </a:r>
            <a:endParaRPr lang="zh-CN" altLang="en-US" sz="2000" kern="0" spc="120" dirty="0">
              <a:solidFill>
                <a:schemeClr val="accent1"/>
              </a:solidFill>
              <a:latin typeface="华文中宋" panose="02010600040101010101" pitchFamily="2" charset="-122"/>
              <a:ea typeface="华文中宋" panose="0201060004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65" name="直接连接符 64">
            <a:extLst>
              <a:ext uri="{FF2B5EF4-FFF2-40B4-BE49-F238E27FC236}">
                <a16:creationId xmlns:a16="http://schemas.microsoft.com/office/drawing/2014/main" id="{218FAD21-E6EC-4DFE-905E-79F8CCA953ED}"/>
              </a:ext>
            </a:extLst>
          </p:cNvPr>
          <p:cNvCxnSpPr>
            <a:cxnSpLocks/>
          </p:cNvCxnSpPr>
          <p:nvPr/>
        </p:nvCxnSpPr>
        <p:spPr>
          <a:xfrm>
            <a:off x="4847675" y="2860233"/>
            <a:ext cx="493635" cy="0"/>
          </a:xfrm>
          <a:prstGeom prst="line">
            <a:avLst/>
          </a:prstGeom>
          <a:ln w="25400">
            <a:solidFill>
              <a:srgbClr val="20293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文本框 65">
            <a:extLst>
              <a:ext uri="{FF2B5EF4-FFF2-40B4-BE49-F238E27FC236}">
                <a16:creationId xmlns:a16="http://schemas.microsoft.com/office/drawing/2014/main" id="{43EFCD2C-A4FA-4AAD-871C-57933F7EA634}"/>
              </a:ext>
            </a:extLst>
          </p:cNvPr>
          <p:cNvSpPr txBox="1"/>
          <p:nvPr/>
        </p:nvSpPr>
        <p:spPr>
          <a:xfrm>
            <a:off x="4745066" y="3116380"/>
            <a:ext cx="278603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教师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管理员：简化预约审核流程，减少时间冲突错误，提高实验室使用效率。</a:t>
            </a:r>
          </a:p>
          <a:p>
            <a:pPr indent="-171450">
              <a:buFont typeface="Arial" panose="020B0604020202020204" pitchFamily="34" charset="0"/>
              <a:buChar char="•"/>
            </a:pPr>
            <a:endParaRPr lang="zh-CN" altLang="en-US" sz="1200" spc="120" dirty="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indent="-171450">
              <a:buFont typeface="Arial" panose="020B0604020202020204" pitchFamily="34" charset="0"/>
              <a:buChar char="•"/>
            </a:pP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学生</a:t>
            </a:r>
            <a:r>
              <a:rPr lang="en-US" altLang="zh-CN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1200" spc="120" dirty="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用户：实时查看实验室状态，便捷预约管理，提升学习实验体验。</a:t>
            </a:r>
          </a:p>
        </p:txBody>
      </p:sp>
      <p:sp>
        <p:nvSpPr>
          <p:cNvPr id="69" name="iconfont-1191-801512">
            <a:extLst>
              <a:ext uri="{FF2B5EF4-FFF2-40B4-BE49-F238E27FC236}">
                <a16:creationId xmlns:a16="http://schemas.microsoft.com/office/drawing/2014/main" id="{C2BB90E9-9AA7-4FB8-AE1F-B8103D905783}"/>
              </a:ext>
            </a:extLst>
          </p:cNvPr>
          <p:cNvSpPr/>
          <p:nvPr/>
        </p:nvSpPr>
        <p:spPr>
          <a:xfrm>
            <a:off x="3770437" y="5548908"/>
            <a:ext cx="475200" cy="475200"/>
          </a:xfrm>
          <a:custGeom>
            <a:avLst/>
            <a:gdLst>
              <a:gd name="T0" fmla="*/ 40 w 7790"/>
              <a:gd name="T1" fmla="*/ 0 h 8036"/>
              <a:gd name="T2" fmla="*/ 3458 w 7790"/>
              <a:gd name="T3" fmla="*/ 0 h 8036"/>
              <a:gd name="T4" fmla="*/ 3458 w 7790"/>
              <a:gd name="T5" fmla="*/ 3418 h 8036"/>
              <a:gd name="T6" fmla="*/ 40 w 7790"/>
              <a:gd name="T7" fmla="*/ 3418 h 8036"/>
              <a:gd name="T8" fmla="*/ 40 w 7790"/>
              <a:gd name="T9" fmla="*/ 0 h 8036"/>
              <a:gd name="T10" fmla="*/ 7790 w 7790"/>
              <a:gd name="T11" fmla="*/ 1695 h 8036"/>
              <a:gd name="T12" fmla="*/ 6170 w 7790"/>
              <a:gd name="T13" fmla="*/ 103 h 8036"/>
              <a:gd name="T14" fmla="*/ 4577 w 7790"/>
              <a:gd name="T15" fmla="*/ 1723 h 8036"/>
              <a:gd name="T16" fmla="*/ 6198 w 7790"/>
              <a:gd name="T17" fmla="*/ 3316 h 8036"/>
              <a:gd name="T18" fmla="*/ 7790 w 7790"/>
              <a:gd name="T19" fmla="*/ 1695 h 8036"/>
              <a:gd name="T20" fmla="*/ 0 w 7790"/>
              <a:gd name="T21" fmla="*/ 4618 h 8036"/>
              <a:gd name="T22" fmla="*/ 3417 w 7790"/>
              <a:gd name="T23" fmla="*/ 4618 h 8036"/>
              <a:gd name="T24" fmla="*/ 3417 w 7790"/>
              <a:gd name="T25" fmla="*/ 8036 h 8036"/>
              <a:gd name="T26" fmla="*/ 0 w 7790"/>
              <a:gd name="T27" fmla="*/ 8036 h 8036"/>
              <a:gd name="T28" fmla="*/ 0 w 7790"/>
              <a:gd name="T29" fmla="*/ 4618 h 8036"/>
              <a:gd name="T30" fmla="*/ 4353 w 7790"/>
              <a:gd name="T31" fmla="*/ 4618 h 8036"/>
              <a:gd name="T32" fmla="*/ 7770 w 7790"/>
              <a:gd name="T33" fmla="*/ 4618 h 8036"/>
              <a:gd name="T34" fmla="*/ 7770 w 7790"/>
              <a:gd name="T35" fmla="*/ 8036 h 8036"/>
              <a:gd name="T36" fmla="*/ 4353 w 7790"/>
              <a:gd name="T37" fmla="*/ 8036 h 8036"/>
              <a:gd name="T38" fmla="*/ 4353 w 7790"/>
              <a:gd name="T39" fmla="*/ 4618 h 8036"/>
              <a:gd name="T40" fmla="*/ 4353 w 7790"/>
              <a:gd name="T41" fmla="*/ 4618 h 80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790" h="8036">
                <a:moveTo>
                  <a:pt x="40" y="0"/>
                </a:moveTo>
                <a:lnTo>
                  <a:pt x="3458" y="0"/>
                </a:lnTo>
                <a:lnTo>
                  <a:pt x="3458" y="3418"/>
                </a:lnTo>
                <a:lnTo>
                  <a:pt x="40" y="3418"/>
                </a:lnTo>
                <a:lnTo>
                  <a:pt x="40" y="0"/>
                </a:lnTo>
                <a:close/>
                <a:moveTo>
                  <a:pt x="7790" y="1695"/>
                </a:moveTo>
                <a:lnTo>
                  <a:pt x="6170" y="103"/>
                </a:lnTo>
                <a:lnTo>
                  <a:pt x="4577" y="1723"/>
                </a:lnTo>
                <a:lnTo>
                  <a:pt x="6198" y="3316"/>
                </a:lnTo>
                <a:lnTo>
                  <a:pt x="7790" y="1695"/>
                </a:lnTo>
                <a:close/>
                <a:moveTo>
                  <a:pt x="0" y="4618"/>
                </a:moveTo>
                <a:lnTo>
                  <a:pt x="3417" y="4618"/>
                </a:lnTo>
                <a:lnTo>
                  <a:pt x="3417" y="8036"/>
                </a:lnTo>
                <a:lnTo>
                  <a:pt x="0" y="8036"/>
                </a:lnTo>
                <a:lnTo>
                  <a:pt x="0" y="4618"/>
                </a:lnTo>
                <a:close/>
                <a:moveTo>
                  <a:pt x="4353" y="4618"/>
                </a:moveTo>
                <a:lnTo>
                  <a:pt x="7770" y="4618"/>
                </a:lnTo>
                <a:lnTo>
                  <a:pt x="7770" y="8036"/>
                </a:lnTo>
                <a:lnTo>
                  <a:pt x="4353" y="8036"/>
                </a:lnTo>
                <a:lnTo>
                  <a:pt x="4353" y="4618"/>
                </a:lnTo>
                <a:close/>
                <a:moveTo>
                  <a:pt x="4353" y="4618"/>
                </a:moveTo>
                <a:close/>
              </a:path>
            </a:pathLst>
          </a:cu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Light" panose="020B0300000000000000" pitchFamily="34" charset="-122"/>
            </a:endParaRPr>
          </a:p>
        </p:txBody>
      </p:sp>
      <p:sp>
        <p:nvSpPr>
          <p:cNvPr id="72" name="iconfont-11837-5648583">
            <a:extLst>
              <a:ext uri="{FF2B5EF4-FFF2-40B4-BE49-F238E27FC236}">
                <a16:creationId xmlns:a16="http://schemas.microsoft.com/office/drawing/2014/main" id="{DF1C139C-1E52-41C2-871B-FF5545CBFD08}"/>
              </a:ext>
            </a:extLst>
          </p:cNvPr>
          <p:cNvSpPr/>
          <p:nvPr/>
        </p:nvSpPr>
        <p:spPr>
          <a:xfrm>
            <a:off x="7134061" y="5676935"/>
            <a:ext cx="475979" cy="475979"/>
          </a:xfrm>
          <a:custGeom>
            <a:avLst/>
            <a:gdLst>
              <a:gd name="T0" fmla="*/ 5564 w 14125"/>
              <a:gd name="T1" fmla="*/ 1476 h 12800"/>
              <a:gd name="T2" fmla="*/ 6036 w 14125"/>
              <a:gd name="T3" fmla="*/ 874 h 12800"/>
              <a:gd name="T4" fmla="*/ 8167 w 14125"/>
              <a:gd name="T5" fmla="*/ 874 h 12800"/>
              <a:gd name="T6" fmla="*/ 8674 w 14125"/>
              <a:gd name="T7" fmla="*/ 1476 h 12800"/>
              <a:gd name="T8" fmla="*/ 8674 w 14125"/>
              <a:gd name="T9" fmla="*/ 1679 h 12800"/>
              <a:gd name="T10" fmla="*/ 5564 w 14125"/>
              <a:gd name="T11" fmla="*/ 1679 h 12800"/>
              <a:gd name="T12" fmla="*/ 5564 w 14125"/>
              <a:gd name="T13" fmla="*/ 1476 h 12800"/>
              <a:gd name="T14" fmla="*/ 12183 w 14125"/>
              <a:gd name="T15" fmla="*/ 1727 h 12800"/>
              <a:gd name="T16" fmla="*/ 9552 w 14125"/>
              <a:gd name="T17" fmla="*/ 1727 h 12800"/>
              <a:gd name="T18" fmla="*/ 9552 w 14125"/>
              <a:gd name="T19" fmla="*/ 1476 h 12800"/>
              <a:gd name="T20" fmla="*/ 8075 w 14125"/>
              <a:gd name="T21" fmla="*/ 0 h 12800"/>
              <a:gd name="T22" fmla="*/ 6049 w 14125"/>
              <a:gd name="T23" fmla="*/ 0 h 12800"/>
              <a:gd name="T24" fmla="*/ 4572 w 14125"/>
              <a:gd name="T25" fmla="*/ 1476 h 12800"/>
              <a:gd name="T26" fmla="*/ 4572 w 14125"/>
              <a:gd name="T27" fmla="*/ 1727 h 12800"/>
              <a:gd name="T28" fmla="*/ 1956 w 14125"/>
              <a:gd name="T29" fmla="*/ 1727 h 12800"/>
              <a:gd name="T30" fmla="*/ 0 w 14125"/>
              <a:gd name="T31" fmla="*/ 3683 h 12800"/>
              <a:gd name="T32" fmla="*/ 0 w 14125"/>
              <a:gd name="T33" fmla="*/ 7716 h 12800"/>
              <a:gd name="T34" fmla="*/ 113 w 14125"/>
              <a:gd name="T35" fmla="*/ 7824 h 12800"/>
              <a:gd name="T36" fmla="*/ 5822 w 14125"/>
              <a:gd name="T37" fmla="*/ 8109 h 12800"/>
              <a:gd name="T38" fmla="*/ 6015 w 14125"/>
              <a:gd name="T39" fmla="*/ 8037 h 12800"/>
              <a:gd name="T40" fmla="*/ 6095 w 14125"/>
              <a:gd name="T41" fmla="*/ 7848 h 12800"/>
              <a:gd name="T42" fmla="*/ 6095 w 14125"/>
              <a:gd name="T43" fmla="*/ 7381 h 12800"/>
              <a:gd name="T44" fmla="*/ 7033 w 14125"/>
              <a:gd name="T45" fmla="*/ 6430 h 12800"/>
              <a:gd name="T46" fmla="*/ 8025 w 14125"/>
              <a:gd name="T47" fmla="*/ 7412 h 12800"/>
              <a:gd name="T48" fmla="*/ 8025 w 14125"/>
              <a:gd name="T49" fmla="*/ 7848 h 12800"/>
              <a:gd name="T50" fmla="*/ 8105 w 14125"/>
              <a:gd name="T51" fmla="*/ 8037 h 12800"/>
              <a:gd name="T52" fmla="*/ 8298 w 14125"/>
              <a:gd name="T53" fmla="*/ 8109 h 12800"/>
              <a:gd name="T54" fmla="*/ 14092 w 14125"/>
              <a:gd name="T55" fmla="*/ 7824 h 12800"/>
              <a:gd name="T56" fmla="*/ 14124 w 14125"/>
              <a:gd name="T57" fmla="*/ 7716 h 12800"/>
              <a:gd name="T58" fmla="*/ 14124 w 14125"/>
              <a:gd name="T59" fmla="*/ 3668 h 12800"/>
              <a:gd name="T60" fmla="*/ 12183 w 14125"/>
              <a:gd name="T61" fmla="*/ 1727 h 12800"/>
              <a:gd name="T62" fmla="*/ 14092 w 14125"/>
              <a:gd name="T63" fmla="*/ 8535 h 12800"/>
              <a:gd name="T64" fmla="*/ 8283 w 14125"/>
              <a:gd name="T65" fmla="*/ 8829 h 12800"/>
              <a:gd name="T66" fmla="*/ 8044 w 14125"/>
              <a:gd name="T67" fmla="*/ 9048 h 12800"/>
              <a:gd name="T68" fmla="*/ 7072 w 14125"/>
              <a:gd name="T69" fmla="*/ 9851 h 12800"/>
              <a:gd name="T70" fmla="*/ 6118 w 14125"/>
              <a:gd name="T71" fmla="*/ 9037 h 12800"/>
              <a:gd name="T72" fmla="*/ 5873 w 14125"/>
              <a:gd name="T73" fmla="*/ 8818 h 12800"/>
              <a:gd name="T74" fmla="*/ 113 w 14125"/>
              <a:gd name="T75" fmla="*/ 8535 h 12800"/>
              <a:gd name="T76" fmla="*/ 0 w 14125"/>
              <a:gd name="T77" fmla="*/ 8563 h 12800"/>
              <a:gd name="T78" fmla="*/ 0 w 14125"/>
              <a:gd name="T79" fmla="*/ 10887 h 12800"/>
              <a:gd name="T80" fmla="*/ 1913 w 14125"/>
              <a:gd name="T81" fmla="*/ 12800 h 12800"/>
              <a:gd name="T82" fmla="*/ 12288 w 14125"/>
              <a:gd name="T83" fmla="*/ 12800 h 12800"/>
              <a:gd name="T84" fmla="*/ 14124 w 14125"/>
              <a:gd name="T85" fmla="*/ 10964 h 12800"/>
              <a:gd name="T86" fmla="*/ 14124 w 14125"/>
              <a:gd name="T87" fmla="*/ 8563 h 12800"/>
              <a:gd name="T88" fmla="*/ 14092 w 14125"/>
              <a:gd name="T89" fmla="*/ 8535 h 12800"/>
              <a:gd name="T90" fmla="*/ 14092 w 14125"/>
              <a:gd name="T91" fmla="*/ 8535 h 128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125" h="12800">
                <a:moveTo>
                  <a:pt x="5564" y="1476"/>
                </a:moveTo>
                <a:cubicBezTo>
                  <a:pt x="5564" y="1183"/>
                  <a:pt x="5742" y="874"/>
                  <a:pt x="6036" y="874"/>
                </a:cubicBezTo>
                <a:lnTo>
                  <a:pt x="8167" y="874"/>
                </a:lnTo>
                <a:cubicBezTo>
                  <a:pt x="8461" y="874"/>
                  <a:pt x="8674" y="1183"/>
                  <a:pt x="8674" y="1476"/>
                </a:cubicBezTo>
                <a:lnTo>
                  <a:pt x="8674" y="1679"/>
                </a:lnTo>
                <a:lnTo>
                  <a:pt x="5564" y="1679"/>
                </a:lnTo>
                <a:lnTo>
                  <a:pt x="5564" y="1476"/>
                </a:lnTo>
                <a:close/>
                <a:moveTo>
                  <a:pt x="12183" y="1727"/>
                </a:moveTo>
                <a:lnTo>
                  <a:pt x="9552" y="1727"/>
                </a:lnTo>
                <a:lnTo>
                  <a:pt x="9552" y="1476"/>
                </a:lnTo>
                <a:cubicBezTo>
                  <a:pt x="9552" y="664"/>
                  <a:pt x="8887" y="0"/>
                  <a:pt x="8075" y="0"/>
                </a:cubicBezTo>
                <a:lnTo>
                  <a:pt x="6049" y="0"/>
                </a:lnTo>
                <a:cubicBezTo>
                  <a:pt x="5237" y="0"/>
                  <a:pt x="4572" y="664"/>
                  <a:pt x="4572" y="1476"/>
                </a:cubicBezTo>
                <a:lnTo>
                  <a:pt x="4572" y="1727"/>
                </a:lnTo>
                <a:lnTo>
                  <a:pt x="1956" y="1727"/>
                </a:lnTo>
                <a:cubicBezTo>
                  <a:pt x="880" y="1727"/>
                  <a:pt x="0" y="2607"/>
                  <a:pt x="0" y="3683"/>
                </a:cubicBezTo>
                <a:lnTo>
                  <a:pt x="0" y="7716"/>
                </a:lnTo>
                <a:cubicBezTo>
                  <a:pt x="0" y="7749"/>
                  <a:pt x="79" y="7824"/>
                  <a:pt x="113" y="7824"/>
                </a:cubicBezTo>
                <a:lnTo>
                  <a:pt x="5822" y="8109"/>
                </a:lnTo>
                <a:cubicBezTo>
                  <a:pt x="5893" y="8112"/>
                  <a:pt x="5964" y="8086"/>
                  <a:pt x="6015" y="8037"/>
                </a:cubicBezTo>
                <a:cubicBezTo>
                  <a:pt x="6067" y="7989"/>
                  <a:pt x="6095" y="7920"/>
                  <a:pt x="6095" y="7848"/>
                </a:cubicBezTo>
                <a:lnTo>
                  <a:pt x="6095" y="7381"/>
                </a:lnTo>
                <a:cubicBezTo>
                  <a:pt x="6095" y="6864"/>
                  <a:pt x="6518" y="6419"/>
                  <a:pt x="7033" y="6430"/>
                </a:cubicBezTo>
                <a:cubicBezTo>
                  <a:pt x="7564" y="6441"/>
                  <a:pt x="8025" y="6879"/>
                  <a:pt x="8025" y="7412"/>
                </a:cubicBezTo>
                <a:lnTo>
                  <a:pt x="8025" y="7848"/>
                </a:lnTo>
                <a:cubicBezTo>
                  <a:pt x="8025" y="7920"/>
                  <a:pt x="8055" y="7989"/>
                  <a:pt x="8105" y="8037"/>
                </a:cubicBezTo>
                <a:cubicBezTo>
                  <a:pt x="8158" y="8086"/>
                  <a:pt x="8227" y="8112"/>
                  <a:pt x="8298" y="8109"/>
                </a:cubicBezTo>
                <a:lnTo>
                  <a:pt x="14092" y="7824"/>
                </a:lnTo>
                <a:cubicBezTo>
                  <a:pt x="14125" y="7824"/>
                  <a:pt x="14124" y="7749"/>
                  <a:pt x="14124" y="7716"/>
                </a:cubicBezTo>
                <a:lnTo>
                  <a:pt x="14124" y="3668"/>
                </a:lnTo>
                <a:cubicBezTo>
                  <a:pt x="14124" y="2599"/>
                  <a:pt x="13251" y="1727"/>
                  <a:pt x="12183" y="1727"/>
                </a:cubicBezTo>
                <a:close/>
                <a:moveTo>
                  <a:pt x="14092" y="8535"/>
                </a:moveTo>
                <a:lnTo>
                  <a:pt x="8283" y="8829"/>
                </a:lnTo>
                <a:cubicBezTo>
                  <a:pt x="8161" y="8835"/>
                  <a:pt x="8062" y="8928"/>
                  <a:pt x="8044" y="9048"/>
                </a:cubicBezTo>
                <a:cubicBezTo>
                  <a:pt x="7997" y="9344"/>
                  <a:pt x="7810" y="9853"/>
                  <a:pt x="7072" y="9851"/>
                </a:cubicBezTo>
                <a:cubicBezTo>
                  <a:pt x="6371" y="9849"/>
                  <a:pt x="6174" y="9334"/>
                  <a:pt x="6118" y="9037"/>
                </a:cubicBezTo>
                <a:cubicBezTo>
                  <a:pt x="6095" y="8915"/>
                  <a:pt x="5996" y="8825"/>
                  <a:pt x="5873" y="8818"/>
                </a:cubicBezTo>
                <a:lnTo>
                  <a:pt x="113" y="8535"/>
                </a:lnTo>
                <a:cubicBezTo>
                  <a:pt x="79" y="8535"/>
                  <a:pt x="0" y="8530"/>
                  <a:pt x="0" y="8563"/>
                </a:cubicBezTo>
                <a:lnTo>
                  <a:pt x="0" y="10887"/>
                </a:lnTo>
                <a:cubicBezTo>
                  <a:pt x="0" y="11939"/>
                  <a:pt x="861" y="12800"/>
                  <a:pt x="1913" y="12800"/>
                </a:cubicBezTo>
                <a:lnTo>
                  <a:pt x="12288" y="12800"/>
                </a:lnTo>
                <a:cubicBezTo>
                  <a:pt x="13302" y="12800"/>
                  <a:pt x="14124" y="11978"/>
                  <a:pt x="14124" y="10964"/>
                </a:cubicBezTo>
                <a:lnTo>
                  <a:pt x="14124" y="8563"/>
                </a:lnTo>
                <a:cubicBezTo>
                  <a:pt x="14124" y="8530"/>
                  <a:pt x="14125" y="8535"/>
                  <a:pt x="14092" y="8535"/>
                </a:cubicBezTo>
                <a:close/>
                <a:moveTo>
                  <a:pt x="14092" y="8535"/>
                </a:moveTo>
                <a:close/>
              </a:path>
            </a:pathLst>
          </a:cu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  <p:sp>
        <p:nvSpPr>
          <p:cNvPr id="73" name="image_348005">
            <a:extLst>
              <a:ext uri="{FF2B5EF4-FFF2-40B4-BE49-F238E27FC236}">
                <a16:creationId xmlns:a16="http://schemas.microsoft.com/office/drawing/2014/main" id="{C1549C30-1023-4C74-9544-F5740D355390}"/>
              </a:ext>
            </a:extLst>
          </p:cNvPr>
          <p:cNvSpPr/>
          <p:nvPr/>
        </p:nvSpPr>
        <p:spPr>
          <a:xfrm>
            <a:off x="10118094" y="5596793"/>
            <a:ext cx="475979" cy="475979"/>
          </a:xfrm>
          <a:custGeom>
            <a:avLst/>
            <a:gdLst>
              <a:gd name="T0" fmla="*/ 121763 h 600884"/>
              <a:gd name="T1" fmla="*/ 121763 h 600884"/>
              <a:gd name="T2" fmla="*/ 121763 h 600884"/>
              <a:gd name="T3" fmla="*/ 121763 h 600884"/>
              <a:gd name="T4" fmla="*/ 121763 h 600884"/>
              <a:gd name="T5" fmla="*/ 121763 h 600884"/>
              <a:gd name="T6" fmla="*/ 121763 h 600884"/>
              <a:gd name="T7" fmla="*/ 121763 h 600884"/>
              <a:gd name="T8" fmla="*/ 121763 h 600884"/>
              <a:gd name="T9" fmla="*/ 121763 h 600884"/>
              <a:gd name="T10" fmla="*/ 121763 h 600884"/>
              <a:gd name="T11" fmla="*/ 121763 h 600884"/>
              <a:gd name="T12" fmla="*/ 121763 h 600884"/>
              <a:gd name="T13" fmla="*/ 121763 h 600884"/>
              <a:gd name="T14" fmla="*/ 121763 h 600884"/>
              <a:gd name="T15" fmla="*/ 121763 h 600884"/>
              <a:gd name="T16" fmla="*/ 121763 h 600884"/>
              <a:gd name="T17" fmla="*/ 121763 h 600884"/>
              <a:gd name="T18" fmla="*/ 121763 h 600884"/>
              <a:gd name="T19" fmla="*/ 121763 h 600884"/>
              <a:gd name="T20" fmla="*/ 121763 h 600884"/>
              <a:gd name="T21" fmla="*/ 121763 h 600884"/>
              <a:gd name="T22" fmla="*/ 121763 h 600884"/>
              <a:gd name="T23" fmla="*/ 121763 h 600884"/>
              <a:gd name="T24" fmla="*/ 121763 h 600884"/>
              <a:gd name="T25" fmla="*/ 121763 h 600884"/>
              <a:gd name="T26" fmla="*/ 121763 h 600884"/>
              <a:gd name="T27" fmla="*/ 121763 h 600884"/>
              <a:gd name="T28" fmla="*/ 121763 h 600884"/>
              <a:gd name="T29" fmla="*/ 121763 h 600884"/>
              <a:gd name="T30" fmla="*/ 121763 h 600884"/>
              <a:gd name="T31" fmla="*/ 121763 h 600884"/>
              <a:gd name="T32" fmla="*/ 121763 h 600884"/>
              <a:gd name="T33" fmla="*/ 121763 h 600884"/>
              <a:gd name="T34" fmla="*/ 121763 h 600884"/>
              <a:gd name="T35" fmla="*/ 121763 h 6008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6302" h="5518">
                <a:moveTo>
                  <a:pt x="0" y="0"/>
                </a:moveTo>
                <a:lnTo>
                  <a:pt x="0" y="5518"/>
                </a:lnTo>
                <a:lnTo>
                  <a:pt x="6302" y="5518"/>
                </a:lnTo>
                <a:lnTo>
                  <a:pt x="6302" y="0"/>
                </a:lnTo>
                <a:lnTo>
                  <a:pt x="0" y="0"/>
                </a:lnTo>
                <a:close/>
                <a:moveTo>
                  <a:pt x="1797" y="957"/>
                </a:moveTo>
                <a:cubicBezTo>
                  <a:pt x="2099" y="957"/>
                  <a:pt x="2344" y="1202"/>
                  <a:pt x="2344" y="1504"/>
                </a:cubicBezTo>
                <a:cubicBezTo>
                  <a:pt x="2344" y="1806"/>
                  <a:pt x="2099" y="2051"/>
                  <a:pt x="1797" y="2051"/>
                </a:cubicBezTo>
                <a:cubicBezTo>
                  <a:pt x="1495" y="2051"/>
                  <a:pt x="1250" y="1806"/>
                  <a:pt x="1250" y="1504"/>
                </a:cubicBezTo>
                <a:cubicBezTo>
                  <a:pt x="1250" y="1202"/>
                  <a:pt x="1495" y="957"/>
                  <a:pt x="1797" y="957"/>
                </a:cubicBezTo>
                <a:close/>
                <a:moveTo>
                  <a:pt x="5645" y="4862"/>
                </a:moveTo>
                <a:lnTo>
                  <a:pt x="656" y="4862"/>
                </a:lnTo>
                <a:lnTo>
                  <a:pt x="656" y="4147"/>
                </a:lnTo>
                <a:lnTo>
                  <a:pt x="1770" y="3033"/>
                </a:lnTo>
                <a:lnTo>
                  <a:pt x="2453" y="3717"/>
                </a:lnTo>
                <a:lnTo>
                  <a:pt x="4343" y="1826"/>
                </a:lnTo>
                <a:lnTo>
                  <a:pt x="5645" y="3128"/>
                </a:lnTo>
                <a:lnTo>
                  <a:pt x="5645" y="4862"/>
                </a:lnTo>
                <a:close/>
              </a:path>
            </a:pathLst>
          </a:custGeom>
          <a:solidFill>
            <a:schemeClr val="accent1">
              <a:alpha val="1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798289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07148;#404703;"/>
</p:tagLst>
</file>

<file path=ppt/theme/theme1.xml><?xml version="1.0" encoding="utf-8"?>
<a:theme xmlns:a="http://schemas.openxmlformats.org/drawingml/2006/main" name="ChronicleVTI">
  <a:themeElements>
    <a:clrScheme name="AnalogousFromRegularSeedRightStep">
      <a:dk1>
        <a:srgbClr val="000000"/>
      </a:dk1>
      <a:lt1>
        <a:srgbClr val="FFFFFF"/>
      </a:lt1>
      <a:dk2>
        <a:srgbClr val="1B2430"/>
      </a:dk2>
      <a:lt2>
        <a:srgbClr val="F3F0F0"/>
      </a:lt2>
      <a:accent1>
        <a:srgbClr val="45AFB0"/>
      </a:accent1>
      <a:accent2>
        <a:srgbClr val="3B7EB1"/>
      </a:accent2>
      <a:accent3>
        <a:srgbClr val="4D5FC3"/>
      </a:accent3>
      <a:accent4>
        <a:srgbClr val="5C3DB2"/>
      </a:accent4>
      <a:accent5>
        <a:srgbClr val="9D4DC3"/>
      </a:accent5>
      <a:accent6>
        <a:srgbClr val="B13BA6"/>
      </a:accent6>
      <a:hlink>
        <a:srgbClr val="BF413F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</TotalTime>
  <Words>625</Words>
  <Application>Microsoft Office PowerPoint</Application>
  <PresentationFormat>宽屏</PresentationFormat>
  <Paragraphs>85</Paragraphs>
  <Slides>13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华文中宋</vt:lpstr>
      <vt:lpstr>Arial</vt:lpstr>
      <vt:lpstr>思源黑体 CN Regular</vt:lpstr>
      <vt:lpstr>思源黑体 CN Bold</vt:lpstr>
      <vt:lpstr>庞门正道标题体</vt:lpstr>
      <vt:lpstr>思源黑体 CN Light</vt:lpstr>
      <vt:lpstr>ChronicleVTI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lai yi</dc:creator>
  <cp:lastModifiedBy>林朔 李</cp:lastModifiedBy>
  <cp:revision>56</cp:revision>
  <dcterms:created xsi:type="dcterms:W3CDTF">2021-01-07T00:47:06Z</dcterms:created>
  <dcterms:modified xsi:type="dcterms:W3CDTF">2025-06-11T15:21:26Z</dcterms:modified>
</cp:coreProperties>
</file>

<file path=docProps/thumbnail.jpeg>
</file>